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23"/>
  </p:notesMasterIdLst>
  <p:sldIdLst>
    <p:sldId id="256" r:id="rId2"/>
    <p:sldId id="263" r:id="rId3"/>
    <p:sldId id="285" r:id="rId4"/>
    <p:sldId id="258" r:id="rId5"/>
    <p:sldId id="270" r:id="rId6"/>
    <p:sldId id="284" r:id="rId7"/>
    <p:sldId id="271" r:id="rId8"/>
    <p:sldId id="260" r:id="rId9"/>
    <p:sldId id="279" r:id="rId10"/>
    <p:sldId id="280" r:id="rId11"/>
    <p:sldId id="262" r:id="rId12"/>
    <p:sldId id="281" r:id="rId13"/>
    <p:sldId id="264" r:id="rId14"/>
    <p:sldId id="287" r:id="rId15"/>
    <p:sldId id="269" r:id="rId16"/>
    <p:sldId id="283" r:id="rId17"/>
    <p:sldId id="286" r:id="rId18"/>
    <p:sldId id="275" r:id="rId19"/>
    <p:sldId id="276" r:id="rId20"/>
    <p:sldId id="282"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798D38-9D64-4CA6-B0CE-E3AF9B1CA756}" type="datetimeFigureOut">
              <a:rPr lang="en-IN" smtClean="0"/>
              <a:t>24-02-2016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BF28DA-EF36-495D-BE17-33E1B9CED4FC}" type="slidenum">
              <a:rPr lang="en-IN" smtClean="0"/>
              <a:t>‹#›</a:t>
            </a:fld>
            <a:endParaRPr lang="en-IN"/>
          </a:p>
        </p:txBody>
      </p:sp>
    </p:spTree>
    <p:extLst>
      <p:ext uri="{BB962C8B-B14F-4D97-AF65-F5344CB8AC3E}">
        <p14:creationId xmlns:p14="http://schemas.microsoft.com/office/powerpoint/2010/main" val="3681406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58329EE-F642-4805-97AC-AAFFF604DB20}" type="datetimeFigureOut">
              <a:rPr lang="en-IN" smtClean="0"/>
              <a:t>24-02-2016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C367EB-AC45-4685-9BA6-ADABA89EE0A9}" type="slidenum">
              <a:rPr lang="en-IN" smtClean="0"/>
              <a:t>‹#›</a:t>
            </a:fld>
            <a:endParaRPr lang="en-IN"/>
          </a:p>
        </p:txBody>
      </p:sp>
    </p:spTree>
    <p:extLst>
      <p:ext uri="{BB962C8B-B14F-4D97-AF65-F5344CB8AC3E}">
        <p14:creationId xmlns:p14="http://schemas.microsoft.com/office/powerpoint/2010/main" val="2140060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8329EE-F642-4805-97AC-AAFFF604DB20}" type="datetimeFigureOut">
              <a:rPr lang="en-IN" smtClean="0"/>
              <a:t>24-02-2016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C367EB-AC45-4685-9BA6-ADABA89EE0A9}" type="slidenum">
              <a:rPr lang="en-IN" smtClean="0"/>
              <a:t>‹#›</a:t>
            </a:fld>
            <a:endParaRPr lang="en-IN"/>
          </a:p>
        </p:txBody>
      </p:sp>
    </p:spTree>
    <p:extLst>
      <p:ext uri="{BB962C8B-B14F-4D97-AF65-F5344CB8AC3E}">
        <p14:creationId xmlns:p14="http://schemas.microsoft.com/office/powerpoint/2010/main" val="3671261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8329EE-F642-4805-97AC-AAFFF604DB20}" type="datetimeFigureOut">
              <a:rPr lang="en-IN" smtClean="0"/>
              <a:t>24-02-2016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C367EB-AC45-4685-9BA6-ADABA89EE0A9}" type="slidenum">
              <a:rPr lang="en-IN" smtClean="0"/>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83036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8329EE-F642-4805-97AC-AAFFF604DB20}" type="datetimeFigureOut">
              <a:rPr lang="en-IN" smtClean="0"/>
              <a:t>24-02-2016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C367EB-AC45-4685-9BA6-ADABA89EE0A9}" type="slidenum">
              <a:rPr lang="en-IN" smtClean="0"/>
              <a:t>‹#›</a:t>
            </a:fld>
            <a:endParaRPr lang="en-IN"/>
          </a:p>
        </p:txBody>
      </p:sp>
    </p:spTree>
    <p:extLst>
      <p:ext uri="{BB962C8B-B14F-4D97-AF65-F5344CB8AC3E}">
        <p14:creationId xmlns:p14="http://schemas.microsoft.com/office/powerpoint/2010/main" val="3619314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8329EE-F642-4805-97AC-AAFFF604DB20}" type="datetimeFigureOut">
              <a:rPr lang="en-IN" smtClean="0"/>
              <a:t>24-02-2016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C367EB-AC45-4685-9BA6-ADABA89EE0A9}"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9532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8329EE-F642-4805-97AC-AAFFF604DB20}" type="datetimeFigureOut">
              <a:rPr lang="en-IN" smtClean="0"/>
              <a:t>24-02-2016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C367EB-AC45-4685-9BA6-ADABA89EE0A9}" type="slidenum">
              <a:rPr lang="en-IN" smtClean="0"/>
              <a:t>‹#›</a:t>
            </a:fld>
            <a:endParaRPr lang="en-IN"/>
          </a:p>
        </p:txBody>
      </p:sp>
    </p:spTree>
    <p:extLst>
      <p:ext uri="{BB962C8B-B14F-4D97-AF65-F5344CB8AC3E}">
        <p14:creationId xmlns:p14="http://schemas.microsoft.com/office/powerpoint/2010/main" val="1866582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8329EE-F642-4805-97AC-AAFFF604DB20}" type="datetimeFigureOut">
              <a:rPr lang="en-IN" smtClean="0"/>
              <a:t>24-02-2016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C367EB-AC45-4685-9BA6-ADABA89EE0A9}" type="slidenum">
              <a:rPr lang="en-IN" smtClean="0"/>
              <a:t>‹#›</a:t>
            </a:fld>
            <a:endParaRPr lang="en-IN"/>
          </a:p>
        </p:txBody>
      </p:sp>
    </p:spTree>
    <p:extLst>
      <p:ext uri="{BB962C8B-B14F-4D97-AF65-F5344CB8AC3E}">
        <p14:creationId xmlns:p14="http://schemas.microsoft.com/office/powerpoint/2010/main" val="1353679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8329EE-F642-4805-97AC-AAFFF604DB20}" type="datetimeFigureOut">
              <a:rPr lang="en-IN" smtClean="0"/>
              <a:t>24-02-2016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C367EB-AC45-4685-9BA6-ADABA89EE0A9}" type="slidenum">
              <a:rPr lang="en-IN" smtClean="0"/>
              <a:t>‹#›</a:t>
            </a:fld>
            <a:endParaRPr lang="en-IN"/>
          </a:p>
        </p:txBody>
      </p:sp>
    </p:spTree>
    <p:extLst>
      <p:ext uri="{BB962C8B-B14F-4D97-AF65-F5344CB8AC3E}">
        <p14:creationId xmlns:p14="http://schemas.microsoft.com/office/powerpoint/2010/main" val="4193373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8329EE-F642-4805-97AC-AAFFF604DB20}" type="datetimeFigureOut">
              <a:rPr lang="en-IN" smtClean="0"/>
              <a:t>24-02-2016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C367EB-AC45-4685-9BA6-ADABA89EE0A9}" type="slidenum">
              <a:rPr lang="en-IN" smtClean="0"/>
              <a:t>‹#›</a:t>
            </a:fld>
            <a:endParaRPr lang="en-IN"/>
          </a:p>
        </p:txBody>
      </p:sp>
    </p:spTree>
    <p:extLst>
      <p:ext uri="{BB962C8B-B14F-4D97-AF65-F5344CB8AC3E}">
        <p14:creationId xmlns:p14="http://schemas.microsoft.com/office/powerpoint/2010/main" val="470698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8329EE-F642-4805-97AC-AAFFF604DB20}" type="datetimeFigureOut">
              <a:rPr lang="en-IN" smtClean="0"/>
              <a:t>24-02-2016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C367EB-AC45-4685-9BA6-ADABA89EE0A9}" type="slidenum">
              <a:rPr lang="en-IN" smtClean="0"/>
              <a:t>‹#›</a:t>
            </a:fld>
            <a:endParaRPr lang="en-IN"/>
          </a:p>
        </p:txBody>
      </p:sp>
    </p:spTree>
    <p:extLst>
      <p:ext uri="{BB962C8B-B14F-4D97-AF65-F5344CB8AC3E}">
        <p14:creationId xmlns:p14="http://schemas.microsoft.com/office/powerpoint/2010/main" val="668157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8329EE-F642-4805-97AC-AAFFF604DB20}" type="datetimeFigureOut">
              <a:rPr lang="en-IN" smtClean="0"/>
              <a:t>24-02-2016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CC367EB-AC45-4685-9BA6-ADABA89EE0A9}" type="slidenum">
              <a:rPr lang="en-IN" smtClean="0"/>
              <a:t>‹#›</a:t>
            </a:fld>
            <a:endParaRPr lang="en-IN"/>
          </a:p>
        </p:txBody>
      </p:sp>
    </p:spTree>
    <p:extLst>
      <p:ext uri="{BB962C8B-B14F-4D97-AF65-F5344CB8AC3E}">
        <p14:creationId xmlns:p14="http://schemas.microsoft.com/office/powerpoint/2010/main" val="3885477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8329EE-F642-4805-97AC-AAFFF604DB20}" type="datetimeFigureOut">
              <a:rPr lang="en-IN" smtClean="0"/>
              <a:t>24-02-2016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CC367EB-AC45-4685-9BA6-ADABA89EE0A9}" type="slidenum">
              <a:rPr lang="en-IN" smtClean="0"/>
              <a:t>‹#›</a:t>
            </a:fld>
            <a:endParaRPr lang="en-IN"/>
          </a:p>
        </p:txBody>
      </p:sp>
    </p:spTree>
    <p:extLst>
      <p:ext uri="{BB962C8B-B14F-4D97-AF65-F5344CB8AC3E}">
        <p14:creationId xmlns:p14="http://schemas.microsoft.com/office/powerpoint/2010/main" val="584645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8329EE-F642-4805-97AC-AAFFF604DB20}" type="datetimeFigureOut">
              <a:rPr lang="en-IN" smtClean="0"/>
              <a:t>24-02-2016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CC367EB-AC45-4685-9BA6-ADABA89EE0A9}" type="slidenum">
              <a:rPr lang="en-IN" smtClean="0"/>
              <a:t>‹#›</a:t>
            </a:fld>
            <a:endParaRPr lang="en-IN"/>
          </a:p>
        </p:txBody>
      </p:sp>
    </p:spTree>
    <p:extLst>
      <p:ext uri="{BB962C8B-B14F-4D97-AF65-F5344CB8AC3E}">
        <p14:creationId xmlns:p14="http://schemas.microsoft.com/office/powerpoint/2010/main" val="3919935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8329EE-F642-4805-97AC-AAFFF604DB20}" type="datetimeFigureOut">
              <a:rPr lang="en-IN" smtClean="0"/>
              <a:t>24-02-2016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CC367EB-AC45-4685-9BA6-ADABA89EE0A9}" type="slidenum">
              <a:rPr lang="en-IN" smtClean="0"/>
              <a:t>‹#›</a:t>
            </a:fld>
            <a:endParaRPr lang="en-IN"/>
          </a:p>
        </p:txBody>
      </p:sp>
    </p:spTree>
    <p:extLst>
      <p:ext uri="{BB962C8B-B14F-4D97-AF65-F5344CB8AC3E}">
        <p14:creationId xmlns:p14="http://schemas.microsoft.com/office/powerpoint/2010/main" val="242158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329EE-F642-4805-97AC-AAFFF604DB20}" type="datetimeFigureOut">
              <a:rPr lang="en-IN" smtClean="0"/>
              <a:t>24-02-2016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CC367EB-AC45-4685-9BA6-ADABA89EE0A9}" type="slidenum">
              <a:rPr lang="en-IN" smtClean="0"/>
              <a:t>‹#›</a:t>
            </a:fld>
            <a:endParaRPr lang="en-IN"/>
          </a:p>
        </p:txBody>
      </p:sp>
    </p:spTree>
    <p:extLst>
      <p:ext uri="{BB962C8B-B14F-4D97-AF65-F5344CB8AC3E}">
        <p14:creationId xmlns:p14="http://schemas.microsoft.com/office/powerpoint/2010/main" val="2423401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329EE-F642-4805-97AC-AAFFF604DB20}" type="datetimeFigureOut">
              <a:rPr lang="en-IN" smtClean="0"/>
              <a:t>24-02-2016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CC367EB-AC45-4685-9BA6-ADABA89EE0A9}" type="slidenum">
              <a:rPr lang="en-IN" smtClean="0"/>
              <a:t>‹#›</a:t>
            </a:fld>
            <a:endParaRPr lang="en-IN"/>
          </a:p>
        </p:txBody>
      </p:sp>
    </p:spTree>
    <p:extLst>
      <p:ext uri="{BB962C8B-B14F-4D97-AF65-F5344CB8AC3E}">
        <p14:creationId xmlns:p14="http://schemas.microsoft.com/office/powerpoint/2010/main" val="19554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58329EE-F642-4805-97AC-AAFFF604DB20}" type="datetimeFigureOut">
              <a:rPr lang="en-IN" smtClean="0"/>
              <a:t>24-02-2016</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CC367EB-AC45-4685-9BA6-ADABA89EE0A9}" type="slidenum">
              <a:rPr lang="en-IN" smtClean="0"/>
              <a:t>‹#›</a:t>
            </a:fld>
            <a:endParaRPr lang="en-IN"/>
          </a:p>
        </p:txBody>
      </p:sp>
    </p:spTree>
    <p:extLst>
      <p:ext uri="{BB962C8B-B14F-4D97-AF65-F5344CB8AC3E}">
        <p14:creationId xmlns:p14="http://schemas.microsoft.com/office/powerpoint/2010/main" val="176197187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IN" dirty="0"/>
              <a:t>HISTORY OF </a:t>
            </a:r>
            <a:r>
              <a:rPr lang="en-IN" dirty="0" smtClean="0"/>
              <a:t>PRISONS &amp; PRISON </a:t>
            </a:r>
            <a:r>
              <a:rPr lang="en-IN" dirty="0"/>
              <a:t>REFORM</a:t>
            </a:r>
          </a:p>
        </p:txBody>
      </p:sp>
      <p:sp>
        <p:nvSpPr>
          <p:cNvPr id="3" name="Subtitle 2"/>
          <p:cNvSpPr>
            <a:spLocks noGrp="1"/>
          </p:cNvSpPr>
          <p:nvPr>
            <p:ph type="subTitle" idx="1"/>
          </p:nvPr>
        </p:nvSpPr>
        <p:spPr/>
        <p:txBody>
          <a:bodyPr/>
          <a:lstStyle/>
          <a:p>
            <a:pPr algn="ctr"/>
            <a:r>
              <a:rPr lang="en-IN" sz="4400" dirty="0" smtClean="0"/>
              <a:t>CHRI</a:t>
            </a:r>
            <a:endParaRPr lang="en-IN" sz="4400" dirty="0"/>
          </a:p>
        </p:txBody>
      </p:sp>
    </p:spTree>
    <p:extLst>
      <p:ext uri="{BB962C8B-B14F-4D97-AF65-F5344CB8AC3E}">
        <p14:creationId xmlns:p14="http://schemas.microsoft.com/office/powerpoint/2010/main" val="2805774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 y="239152"/>
            <a:ext cx="5088384" cy="6618848"/>
          </a:xfrm>
        </p:spPr>
        <p:txBody>
          <a:bodyPr>
            <a:normAutofit/>
          </a:bodyPr>
          <a:lstStyle/>
          <a:p>
            <a:r>
              <a:rPr lang="en-IN" b="1" dirty="0">
                <a:latin typeface="Tahoma" panose="020B0604030504040204" pitchFamily="34" charset="0"/>
                <a:ea typeface="Tahoma" panose="020B0604030504040204" pitchFamily="34" charset="0"/>
                <a:cs typeface="Tahoma" panose="020B0604030504040204" pitchFamily="34" charset="0"/>
              </a:rPr>
              <a:t>The Birth of the State Prison: </a:t>
            </a:r>
            <a:r>
              <a:rPr lang="en-IN" dirty="0">
                <a:latin typeface="Tahoma" panose="020B0604030504040204" pitchFamily="34" charset="0"/>
                <a:ea typeface="Tahoma" panose="020B0604030504040204" pitchFamily="34" charset="0"/>
                <a:cs typeface="Tahoma" panose="020B0604030504040204" pitchFamily="34" charset="0"/>
              </a:rPr>
              <a:t>The 19</a:t>
            </a:r>
            <a:r>
              <a:rPr lang="en-IN" baseline="30000" dirty="0">
                <a:latin typeface="Tahoma" panose="020B0604030504040204" pitchFamily="34" charset="0"/>
                <a:ea typeface="Tahoma" panose="020B0604030504040204" pitchFamily="34" charset="0"/>
                <a:cs typeface="Tahoma" panose="020B0604030504040204" pitchFamily="34" charset="0"/>
              </a:rPr>
              <a:t>th</a:t>
            </a:r>
            <a:r>
              <a:rPr lang="en-IN" dirty="0">
                <a:latin typeface="Tahoma" panose="020B0604030504040204" pitchFamily="34" charset="0"/>
                <a:ea typeface="Tahoma" panose="020B0604030504040204" pitchFamily="34" charset="0"/>
                <a:cs typeface="Tahoma" panose="020B0604030504040204" pitchFamily="34" charset="0"/>
              </a:rPr>
              <a:t> century saw the birth of the state prison. The first national penitentiary was completed at </a:t>
            </a:r>
            <a:r>
              <a:rPr lang="en-IN" dirty="0" err="1">
                <a:latin typeface="Tahoma" panose="020B0604030504040204" pitchFamily="34" charset="0"/>
                <a:ea typeface="Tahoma" panose="020B0604030504040204" pitchFamily="34" charset="0"/>
                <a:cs typeface="Tahoma" panose="020B0604030504040204" pitchFamily="34" charset="0"/>
              </a:rPr>
              <a:t>Millbank</a:t>
            </a:r>
            <a:r>
              <a:rPr lang="en-IN" dirty="0">
                <a:latin typeface="Tahoma" panose="020B0604030504040204" pitchFamily="34" charset="0"/>
                <a:ea typeface="Tahoma" panose="020B0604030504040204" pitchFamily="34" charset="0"/>
                <a:cs typeface="Tahoma" panose="020B0604030504040204" pitchFamily="34" charset="0"/>
              </a:rPr>
              <a:t> in London, in 1816. It held 860 prisoners, kept in separate cells, although association with other prisoners was allowed during the day. Work in prison was mainly centred around simple tasks such as picking 'coir' (tarred rope) and weaving.</a:t>
            </a:r>
          </a:p>
          <a:p>
            <a:r>
              <a:rPr lang="en-IN" b="1" dirty="0">
                <a:latin typeface="Tahoma" panose="020B0604030504040204" pitchFamily="34" charset="0"/>
                <a:ea typeface="Tahoma" panose="020B0604030504040204" pitchFamily="34" charset="0"/>
                <a:cs typeface="Tahoma" panose="020B0604030504040204" pitchFamily="34" charset="0"/>
              </a:rPr>
              <a:t>Prison Commission: </a:t>
            </a:r>
            <a:r>
              <a:rPr lang="en-IN" dirty="0">
                <a:latin typeface="Tahoma" panose="020B0604030504040204" pitchFamily="34" charset="0"/>
                <a:ea typeface="Tahoma" panose="020B0604030504040204" pitchFamily="34" charset="0"/>
                <a:cs typeface="Tahoma" panose="020B0604030504040204" pitchFamily="34" charset="0"/>
              </a:rPr>
              <a:t>In 1877 prisons were brought under the control of the Prison Commission. For the first time even local prisons were controlled centrally. At this time prison was seen primarily as a means to deter offending and reoffending. This was a movement away form the reforming ideals of the past.</a:t>
            </a:r>
          </a:p>
          <a:p>
            <a:r>
              <a:rPr lang="en-IN" b="1" dirty="0">
                <a:latin typeface="Tahoma" panose="020B0604030504040204" pitchFamily="34" charset="0"/>
                <a:ea typeface="Tahoma" panose="020B0604030504040204" pitchFamily="34" charset="0"/>
                <a:cs typeface="Tahoma" panose="020B0604030504040204" pitchFamily="34" charset="0"/>
              </a:rPr>
              <a:t>Prison Act 1898</a:t>
            </a:r>
            <a:r>
              <a:rPr lang="en-IN" dirty="0">
                <a:latin typeface="Tahoma" panose="020B0604030504040204" pitchFamily="34" charset="0"/>
                <a:ea typeface="Tahoma" panose="020B0604030504040204" pitchFamily="34" charset="0"/>
                <a:cs typeface="Tahoma" panose="020B0604030504040204" pitchFamily="34" charset="0"/>
              </a:rPr>
              <a:t>: The Act reasserted reformation as the main role of prison regimes. </a:t>
            </a:r>
          </a:p>
          <a:p>
            <a:endParaRPr lang="en-IN"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087938" y="239152"/>
            <a:ext cx="5434696" cy="6020971"/>
          </a:xfrm>
        </p:spPr>
      </p:pic>
    </p:spTree>
    <p:extLst>
      <p:ext uri="{BB962C8B-B14F-4D97-AF65-F5344CB8AC3E}">
        <p14:creationId xmlns:p14="http://schemas.microsoft.com/office/powerpoint/2010/main" val="2912546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322997"/>
            <a:ext cx="8596668" cy="667657"/>
          </a:xfrm>
        </p:spPr>
        <p:txBody>
          <a:bodyPr/>
          <a:lstStyle/>
          <a:p>
            <a:r>
              <a:rPr lang="en-IN" b="1" dirty="0" smtClean="0"/>
              <a:t>20</a:t>
            </a:r>
            <a:r>
              <a:rPr lang="en-IN" b="1" baseline="30000" dirty="0" smtClean="0"/>
              <a:t>th</a:t>
            </a:r>
            <a:r>
              <a:rPr lang="en-IN" b="1" dirty="0" smtClean="0"/>
              <a:t> Century: Towards Reformation </a:t>
            </a:r>
            <a:endParaRPr lang="en-IN" dirty="0"/>
          </a:p>
        </p:txBody>
      </p:sp>
      <p:sp>
        <p:nvSpPr>
          <p:cNvPr id="3" name="Content Placeholder 2"/>
          <p:cNvSpPr>
            <a:spLocks noGrp="1"/>
          </p:cNvSpPr>
          <p:nvPr>
            <p:ph idx="1"/>
          </p:nvPr>
        </p:nvSpPr>
        <p:spPr>
          <a:xfrm>
            <a:off x="677333" y="1175657"/>
            <a:ext cx="8973443" cy="5471886"/>
          </a:xfrm>
        </p:spPr>
        <p:txBody>
          <a:bodyPr>
            <a:normAutofit fontScale="92500" lnSpcReduction="20000"/>
          </a:bodyPr>
          <a:lstStyle/>
          <a:p>
            <a:pPr marL="0" indent="0">
              <a:buNone/>
            </a:pPr>
            <a:endParaRPr lang="en-IN" b="1" dirty="0" smtClean="0">
              <a:latin typeface="Tahoma" panose="020B0604030504040204" pitchFamily="34" charset="0"/>
              <a:ea typeface="Tahoma" panose="020B0604030504040204" pitchFamily="34" charset="0"/>
              <a:cs typeface="Tahoma" panose="020B0604030504040204" pitchFamily="34" charset="0"/>
            </a:endParaRPr>
          </a:p>
          <a:p>
            <a:r>
              <a:rPr lang="en-IN" b="1" dirty="0" smtClean="0">
                <a:latin typeface="Tahoma" panose="020B0604030504040204" pitchFamily="34" charset="0"/>
                <a:ea typeface="Tahoma" panose="020B0604030504040204" pitchFamily="34" charset="0"/>
                <a:cs typeface="Tahoma" panose="020B0604030504040204" pitchFamily="34" charset="0"/>
              </a:rPr>
              <a:t>Introduction of Borstal System for youth: </a:t>
            </a:r>
            <a:r>
              <a:rPr lang="en-IN" dirty="0" smtClean="0">
                <a:latin typeface="Tahoma" panose="020B0604030504040204" pitchFamily="34" charset="0"/>
                <a:ea typeface="Tahoma" panose="020B0604030504040204" pitchFamily="34" charset="0"/>
                <a:cs typeface="Tahoma" panose="020B0604030504040204" pitchFamily="34" charset="0"/>
              </a:rPr>
              <a:t>This was introduced in the Prevention of Crime Act 1908. Borstal training involved a regime based on hard physical work, technical and educational instruction and a strong moral atmosphere. A young person in borstal would work through a series of grades, based on privileges, until release.</a:t>
            </a:r>
          </a:p>
          <a:p>
            <a:r>
              <a:rPr lang="en-IN" b="1" dirty="0" smtClean="0">
                <a:latin typeface="Tahoma" panose="020B0604030504040204" pitchFamily="34" charset="0"/>
                <a:ea typeface="Tahoma" panose="020B0604030504040204" pitchFamily="34" charset="0"/>
                <a:cs typeface="Tahoma" panose="020B0604030504040204" pitchFamily="34" charset="0"/>
              </a:rPr>
              <a:t>The First Open Prison</a:t>
            </a:r>
            <a:r>
              <a:rPr lang="en-IN" dirty="0" smtClean="0">
                <a:latin typeface="Tahoma" panose="020B0604030504040204" pitchFamily="34" charset="0"/>
                <a:ea typeface="Tahoma" panose="020B0604030504040204" pitchFamily="34" charset="0"/>
                <a:cs typeface="Tahoma" panose="020B0604030504040204" pitchFamily="34" charset="0"/>
              </a:rPr>
              <a:t>: In 1933, the first open prison was built at New Hall Camp near Wakefield. The theory behind the open prison is summed up in the words of one penal reformer, Sir Alex Paterson: "You cannot train a man for freedom under conditions of captivity".</a:t>
            </a:r>
          </a:p>
          <a:p>
            <a:r>
              <a:rPr lang="en-IN" b="1" dirty="0" smtClean="0">
                <a:latin typeface="Tahoma" panose="020B0604030504040204" pitchFamily="34" charset="0"/>
                <a:ea typeface="Tahoma" panose="020B0604030504040204" pitchFamily="34" charset="0"/>
                <a:cs typeface="Tahoma" panose="020B0604030504040204" pitchFamily="34" charset="0"/>
              </a:rPr>
              <a:t>Abolition of Penal Servitude:</a:t>
            </a:r>
            <a:r>
              <a:rPr lang="en-IN" dirty="0" smtClean="0">
                <a:latin typeface="Tahoma" panose="020B0604030504040204" pitchFamily="34" charset="0"/>
                <a:ea typeface="Tahoma" panose="020B0604030504040204" pitchFamily="34" charset="0"/>
                <a:cs typeface="Tahoma" panose="020B0604030504040204" pitchFamily="34" charset="0"/>
              </a:rPr>
              <a:t> The Criminal Justice Act 1948 abolished penal servitude, hard labour and flogging. It also presented a comprehensive system for the punishment and treatment of offenders. Prison was still at the centre of the system, but the institutions took many different forms including remand centres, detention centres and borstal institutions.</a:t>
            </a:r>
          </a:p>
          <a:p>
            <a:r>
              <a:rPr lang="en-IN" b="1" dirty="0" smtClean="0">
                <a:latin typeface="Tahoma" panose="020B0604030504040204" pitchFamily="34" charset="0"/>
                <a:ea typeface="Tahoma" panose="020B0604030504040204" pitchFamily="34" charset="0"/>
                <a:cs typeface="Tahoma" panose="020B0604030504040204" pitchFamily="34" charset="0"/>
              </a:rPr>
              <a:t>Prison Service as an Agency of government (1993)</a:t>
            </a:r>
            <a:r>
              <a:rPr lang="en-IN" dirty="0" smtClean="0">
                <a:latin typeface="Tahoma" panose="020B0604030504040204" pitchFamily="34" charset="0"/>
                <a:ea typeface="Tahoma" panose="020B0604030504040204" pitchFamily="34" charset="0"/>
                <a:cs typeface="Tahoma" panose="020B0604030504040204" pitchFamily="34" charset="0"/>
              </a:rPr>
              <a:t>: This new status allows for greater autonomy in operational matters, while the government retains overall policy direction. </a:t>
            </a:r>
          </a:p>
          <a:p>
            <a:r>
              <a:rPr lang="en-IN" b="1" dirty="0" smtClean="0">
                <a:latin typeface="Tahoma" panose="020B0604030504040204" pitchFamily="34" charset="0"/>
                <a:ea typeface="Tahoma" panose="020B0604030504040204" pitchFamily="34" charset="0"/>
                <a:cs typeface="Tahoma" panose="020B0604030504040204" pitchFamily="34" charset="0"/>
              </a:rPr>
              <a:t>Introduction of Private Prisons:</a:t>
            </a:r>
            <a:r>
              <a:rPr lang="en-IN" dirty="0" smtClean="0">
                <a:latin typeface="Tahoma" panose="020B0604030504040204" pitchFamily="34" charset="0"/>
                <a:ea typeface="Tahoma" panose="020B0604030504040204" pitchFamily="34" charset="0"/>
                <a:cs typeface="Tahoma" panose="020B0604030504040204" pitchFamily="34" charset="0"/>
              </a:rPr>
              <a:t> The 1990s have also seen the introduction of prisons which are designed, financed, built and run by private companies. Supporters of privatisation argue that it will lead to cheaper, more innovative prisons, while organisations like the Howard League argue that private prisons are flawed both in principle and in practice.</a:t>
            </a:r>
          </a:p>
          <a:p>
            <a:endParaRPr lang="en-IN"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57992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286604"/>
            <a:ext cx="8596668" cy="545909"/>
          </a:xfrm>
        </p:spPr>
        <p:txBody>
          <a:bodyPr>
            <a:normAutofit fontScale="90000"/>
          </a:bodyPr>
          <a:lstStyle/>
          <a:p>
            <a:r>
              <a:rPr lang="en-IN" dirty="0" smtClean="0"/>
              <a:t>First Open Prison: New Hall Camp </a:t>
            </a:r>
            <a:endParaRPr lang="en-IN"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24" y="1317007"/>
            <a:ext cx="4749421" cy="5561463"/>
          </a:xfrm>
        </p:spPr>
      </p:pic>
      <p:pic>
        <p:nvPicPr>
          <p:cNvPr id="10" name="Content Placeholder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742597" y="1317007"/>
            <a:ext cx="5008728" cy="5534165"/>
          </a:xfrm>
        </p:spPr>
      </p:pic>
    </p:spTree>
    <p:extLst>
      <p:ext uri="{BB962C8B-B14F-4D97-AF65-F5344CB8AC3E}">
        <p14:creationId xmlns:p14="http://schemas.microsoft.com/office/powerpoint/2010/main" val="2386560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218" y="377588"/>
            <a:ext cx="8596668" cy="577755"/>
          </a:xfrm>
        </p:spPr>
        <p:txBody>
          <a:bodyPr>
            <a:normAutofit fontScale="90000"/>
          </a:bodyPr>
          <a:lstStyle/>
          <a:p>
            <a:r>
              <a:rPr lang="en-IN" b="1" dirty="0"/>
              <a:t>21</a:t>
            </a:r>
            <a:r>
              <a:rPr lang="en-IN" b="1" baseline="30000" dirty="0"/>
              <a:t>st</a:t>
            </a:r>
            <a:r>
              <a:rPr lang="en-IN" b="1" dirty="0"/>
              <a:t> Century</a:t>
            </a:r>
            <a:br>
              <a:rPr lang="en-IN" b="1" dirty="0"/>
            </a:br>
            <a:endParaRPr lang="en-IN" dirty="0"/>
          </a:p>
        </p:txBody>
      </p:sp>
      <p:sp>
        <p:nvSpPr>
          <p:cNvPr id="3" name="Content Placeholder 2"/>
          <p:cNvSpPr>
            <a:spLocks noGrp="1"/>
          </p:cNvSpPr>
          <p:nvPr>
            <p:ph idx="1"/>
          </p:nvPr>
        </p:nvSpPr>
        <p:spPr>
          <a:xfrm>
            <a:off x="190500" y="1117600"/>
            <a:ext cx="9594945" cy="5471885"/>
          </a:xfrm>
        </p:spPr>
        <p:txBody>
          <a:bodyPr>
            <a:normAutofit fontScale="47500" lnSpcReduction="20000"/>
          </a:bodyPr>
          <a:lstStyle/>
          <a:p>
            <a:endParaRPr lang="en-IN" b="1" dirty="0" smtClean="0"/>
          </a:p>
          <a:p>
            <a:r>
              <a:rPr lang="en-IN" sz="2600" b="1" dirty="0" smtClean="0">
                <a:latin typeface="Tahoma" panose="020B0604030504040204" pitchFamily="34" charset="0"/>
                <a:ea typeface="Tahoma" panose="020B0604030504040204" pitchFamily="34" charset="0"/>
                <a:cs typeface="Tahoma" panose="020B0604030504040204" pitchFamily="34" charset="0"/>
              </a:rPr>
              <a:t>More Prisons:</a:t>
            </a:r>
            <a:r>
              <a:rPr lang="en-IN" sz="2600" dirty="0" smtClean="0">
                <a:latin typeface="Tahoma" panose="020B0604030504040204" pitchFamily="34" charset="0"/>
                <a:ea typeface="Tahoma" panose="020B0604030504040204" pitchFamily="34" charset="0"/>
                <a:cs typeface="Tahoma" panose="020B0604030504040204" pitchFamily="34" charset="0"/>
              </a:rPr>
              <a:t> The </a:t>
            </a:r>
            <a:r>
              <a:rPr lang="en-IN" sz="2600" dirty="0">
                <a:latin typeface="Tahoma" panose="020B0604030504040204" pitchFamily="34" charset="0"/>
                <a:ea typeface="Tahoma" panose="020B0604030504040204" pitchFamily="34" charset="0"/>
                <a:cs typeface="Tahoma" panose="020B0604030504040204" pitchFamily="34" charset="0"/>
              </a:rPr>
              <a:t>supremacy of imprisonment as a way of dealing with offending behaviour shows no signs of abating</a:t>
            </a:r>
            <a:r>
              <a:rPr lang="en-IN" sz="2600" dirty="0" smtClean="0">
                <a:latin typeface="Tahoma" panose="020B0604030504040204" pitchFamily="34" charset="0"/>
                <a:ea typeface="Tahoma" panose="020B0604030504040204" pitchFamily="34" charset="0"/>
                <a:cs typeface="Tahoma" panose="020B0604030504040204" pitchFamily="34" charset="0"/>
              </a:rPr>
              <a:t>. Privatisation increases </a:t>
            </a:r>
          </a:p>
          <a:p>
            <a:r>
              <a:rPr lang="en-IN" sz="2600" b="1" dirty="0" smtClean="0">
                <a:latin typeface="Tahoma" panose="020B0604030504040204" pitchFamily="34" charset="0"/>
                <a:ea typeface="Tahoma" panose="020B0604030504040204" pitchFamily="34" charset="0"/>
                <a:cs typeface="Tahoma" panose="020B0604030504040204" pitchFamily="34" charset="0"/>
              </a:rPr>
              <a:t>UN Standard </a:t>
            </a:r>
            <a:r>
              <a:rPr lang="en-IN" sz="2600" b="1" dirty="0">
                <a:latin typeface="Tahoma" panose="020B0604030504040204" pitchFamily="34" charset="0"/>
                <a:ea typeface="Tahoma" panose="020B0604030504040204" pitchFamily="34" charset="0"/>
                <a:cs typeface="Tahoma" panose="020B0604030504040204" pitchFamily="34" charset="0"/>
              </a:rPr>
              <a:t>Minimum Rules for the Treatment of </a:t>
            </a:r>
            <a:r>
              <a:rPr lang="en-IN" sz="2600" b="1" smtClean="0">
                <a:latin typeface="Tahoma" panose="020B0604030504040204" pitchFamily="34" charset="0"/>
                <a:ea typeface="Tahoma" panose="020B0604030504040204" pitchFamily="34" charset="0"/>
                <a:cs typeface="Tahoma" panose="020B0604030504040204" pitchFamily="34" charset="0"/>
              </a:rPr>
              <a:t>Prisoners (1977</a:t>
            </a:r>
            <a:r>
              <a:rPr lang="en-IN" sz="2600" b="1" dirty="0" smtClean="0">
                <a:latin typeface="Tahoma" panose="020B0604030504040204" pitchFamily="34" charset="0"/>
                <a:ea typeface="Tahoma" panose="020B0604030504040204" pitchFamily="34" charset="0"/>
                <a:cs typeface="Tahoma" panose="020B0604030504040204" pitchFamily="34" charset="0"/>
              </a:rPr>
              <a:t>): </a:t>
            </a:r>
            <a:r>
              <a:rPr lang="en-IN" sz="2600" dirty="0">
                <a:latin typeface="Tahoma" panose="020B0604030504040204" pitchFamily="34" charset="0"/>
                <a:ea typeface="Tahoma" panose="020B0604030504040204" pitchFamily="34" charset="0"/>
                <a:cs typeface="Tahoma" panose="020B0604030504040204" pitchFamily="34" charset="0"/>
              </a:rPr>
              <a:t>Stressed on ‘minimum’ conditions acceptable and to be achieved despite all the diversities in the world. </a:t>
            </a:r>
            <a:endParaRPr lang="en-IN" sz="2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IN" sz="2600" dirty="0">
              <a:latin typeface="Tahoma" panose="020B0604030504040204" pitchFamily="34" charset="0"/>
              <a:ea typeface="Tahoma" panose="020B0604030504040204" pitchFamily="34" charset="0"/>
              <a:cs typeface="Tahoma" panose="020B0604030504040204" pitchFamily="34" charset="0"/>
            </a:endParaRPr>
          </a:p>
          <a:p>
            <a:endParaRPr lang="en-IN" sz="2600" b="1" dirty="0" smtClean="0">
              <a:latin typeface="Tahoma" panose="020B0604030504040204" pitchFamily="34" charset="0"/>
              <a:ea typeface="Tahoma" panose="020B0604030504040204" pitchFamily="34" charset="0"/>
              <a:cs typeface="Tahoma" panose="020B0604030504040204" pitchFamily="34" charset="0"/>
            </a:endParaRPr>
          </a:p>
          <a:p>
            <a:endParaRPr lang="en-IN" sz="2600" b="1" dirty="0">
              <a:latin typeface="Tahoma" panose="020B0604030504040204" pitchFamily="34" charset="0"/>
              <a:ea typeface="Tahoma" panose="020B0604030504040204" pitchFamily="34" charset="0"/>
              <a:cs typeface="Tahoma" panose="020B0604030504040204" pitchFamily="34" charset="0"/>
            </a:endParaRPr>
          </a:p>
          <a:p>
            <a:endParaRPr lang="en-IN" sz="2600" b="1" dirty="0" smtClean="0">
              <a:latin typeface="Tahoma" panose="020B0604030504040204" pitchFamily="34" charset="0"/>
              <a:ea typeface="Tahoma" panose="020B0604030504040204" pitchFamily="34" charset="0"/>
              <a:cs typeface="Tahoma" panose="020B0604030504040204" pitchFamily="34" charset="0"/>
            </a:endParaRPr>
          </a:p>
          <a:p>
            <a:endParaRPr lang="en-IN" sz="2600" b="1" dirty="0">
              <a:latin typeface="Tahoma" panose="020B0604030504040204" pitchFamily="34" charset="0"/>
              <a:ea typeface="Tahoma" panose="020B0604030504040204" pitchFamily="34" charset="0"/>
              <a:cs typeface="Tahoma" panose="020B0604030504040204" pitchFamily="34" charset="0"/>
            </a:endParaRPr>
          </a:p>
          <a:p>
            <a:endParaRPr lang="en-IN" sz="2600" b="1" dirty="0" smtClean="0">
              <a:latin typeface="Tahoma" panose="020B0604030504040204" pitchFamily="34" charset="0"/>
              <a:ea typeface="Tahoma" panose="020B0604030504040204" pitchFamily="34" charset="0"/>
              <a:cs typeface="Tahoma" panose="020B0604030504040204" pitchFamily="34" charset="0"/>
            </a:endParaRPr>
          </a:p>
          <a:p>
            <a:endParaRPr lang="en-IN" sz="2600" b="1" dirty="0">
              <a:latin typeface="Tahoma" panose="020B0604030504040204" pitchFamily="34" charset="0"/>
              <a:ea typeface="Tahoma" panose="020B0604030504040204" pitchFamily="34" charset="0"/>
              <a:cs typeface="Tahoma" panose="020B0604030504040204" pitchFamily="34" charset="0"/>
            </a:endParaRPr>
          </a:p>
          <a:p>
            <a:r>
              <a:rPr lang="en-IN" sz="2600" b="1" dirty="0" smtClean="0">
                <a:latin typeface="Tahoma" panose="020B0604030504040204" pitchFamily="34" charset="0"/>
                <a:ea typeface="Tahoma" panose="020B0604030504040204" pitchFamily="34" charset="0"/>
                <a:cs typeface="Tahoma" panose="020B0604030504040204" pitchFamily="34" charset="0"/>
              </a:rPr>
              <a:t>The </a:t>
            </a:r>
            <a:r>
              <a:rPr lang="en-IN" sz="2600" b="1" dirty="0">
                <a:latin typeface="Tahoma" panose="020B0604030504040204" pitchFamily="34" charset="0"/>
                <a:ea typeface="Tahoma" panose="020B0604030504040204" pitchFamily="34" charset="0"/>
                <a:cs typeface="Tahoma" panose="020B0604030504040204" pitchFamily="34" charset="0"/>
              </a:rPr>
              <a:t>International Covenant on Civil and Political Rights (ICCPR): </a:t>
            </a:r>
            <a:r>
              <a:rPr lang="en-IN" sz="2600" dirty="0">
                <a:latin typeface="Tahoma" panose="020B0604030504040204" pitchFamily="34" charset="0"/>
                <a:ea typeface="Tahoma" panose="020B0604030504040204" pitchFamily="34" charset="0"/>
                <a:cs typeface="Tahoma" panose="020B0604030504040204" pitchFamily="34" charset="0"/>
              </a:rPr>
              <a:t>Remains the core international treaty on the protection of the rights of prisoners. India ratified the Covenant  in 1979 and is bound to incorporate its provisions into domestic law and state practice. </a:t>
            </a:r>
          </a:p>
          <a:p>
            <a:r>
              <a:rPr lang="en-IN" sz="2600" b="1" dirty="0">
                <a:latin typeface="Tahoma" panose="020B0604030504040204" pitchFamily="34" charset="0"/>
                <a:ea typeface="Tahoma" panose="020B0604030504040204" pitchFamily="34" charset="0"/>
                <a:cs typeface="Tahoma" panose="020B0604030504040204" pitchFamily="34" charset="0"/>
              </a:rPr>
              <a:t>The International Covenant on Economic, Social and Cultural Rights (ICESR) </a:t>
            </a:r>
            <a:r>
              <a:rPr lang="en-IN" sz="2600" dirty="0">
                <a:latin typeface="Tahoma" panose="020B0604030504040204" pitchFamily="34" charset="0"/>
                <a:ea typeface="Tahoma" panose="020B0604030504040204" pitchFamily="34" charset="0"/>
                <a:cs typeface="Tahoma" panose="020B0604030504040204" pitchFamily="34" charset="0"/>
              </a:rPr>
              <a:t>states that prisoners have a right to the highest attainable standard of physical and mental health. </a:t>
            </a:r>
            <a:endParaRPr lang="en-IN" sz="2600" dirty="0" smtClean="0">
              <a:latin typeface="Tahoma" panose="020B0604030504040204" pitchFamily="34" charset="0"/>
              <a:ea typeface="Tahoma" panose="020B0604030504040204" pitchFamily="34" charset="0"/>
              <a:cs typeface="Tahoma" panose="020B0604030504040204" pitchFamily="34" charset="0"/>
            </a:endParaRPr>
          </a:p>
          <a:p>
            <a:endParaRPr lang="en-IN" sz="2600" b="1" dirty="0" smtClean="0"/>
          </a:p>
          <a:p>
            <a:endParaRPr lang="en-IN" sz="2600" b="1" dirty="0"/>
          </a:p>
          <a:p>
            <a:endParaRPr lang="en-IN" sz="2600" dirty="0" smtClean="0"/>
          </a:p>
          <a:p>
            <a:endParaRPr lang="en-IN" dirty="0"/>
          </a:p>
          <a:p>
            <a:endParaRPr lang="en-IN" dirty="0" smtClean="0"/>
          </a:p>
          <a:p>
            <a:pPr marL="0" indent="0">
              <a:buNone/>
            </a:pPr>
            <a:r>
              <a:rPr lang="en-IN" dirty="0"/>
              <a:t> </a:t>
            </a:r>
          </a:p>
        </p:txBody>
      </p:sp>
      <p:sp>
        <p:nvSpPr>
          <p:cNvPr id="4" name="Rounded Rectangle 3"/>
          <p:cNvSpPr/>
          <p:nvPr/>
        </p:nvSpPr>
        <p:spPr>
          <a:xfrm>
            <a:off x="990600" y="2374900"/>
            <a:ext cx="8496300" cy="161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t>- </a:t>
            </a:r>
            <a:r>
              <a:rPr lang="en-IN" sz="1400" dirty="0" smtClean="0"/>
              <a:t>Treatment as persons; Non </a:t>
            </a:r>
            <a:r>
              <a:rPr lang="en-IN" sz="1400" dirty="0"/>
              <a:t>discrimination; </a:t>
            </a:r>
            <a:r>
              <a:rPr lang="en-IN" sz="1400" dirty="0" smtClean="0"/>
              <a:t>Prisons </a:t>
            </a:r>
            <a:r>
              <a:rPr lang="en-IN" sz="1400" dirty="0"/>
              <a:t>to maintain records and registers; maintain segregation btw men and women, between civil and criminal prisoners, men and women, </a:t>
            </a:r>
            <a:r>
              <a:rPr lang="en-IN" sz="1400" dirty="0" err="1"/>
              <a:t>undertrial</a:t>
            </a:r>
            <a:r>
              <a:rPr lang="en-IN" sz="1400" dirty="0"/>
              <a:t> and convicted, adult and young </a:t>
            </a:r>
            <a:r>
              <a:rPr lang="en-IN" sz="1400"/>
              <a:t>and </a:t>
            </a:r>
            <a:r>
              <a:rPr lang="en-IN" sz="1400" smtClean="0"/>
              <a:t>prisoners</a:t>
            </a:r>
            <a:endParaRPr lang="en-IN" sz="1400" dirty="0"/>
          </a:p>
          <a:p>
            <a:r>
              <a:rPr lang="en-IN" sz="1400" dirty="0"/>
              <a:t> - Laid down standards for </a:t>
            </a:r>
            <a:r>
              <a:rPr lang="en-IN" sz="1400" dirty="0" err="1"/>
              <a:t>accomodation</a:t>
            </a:r>
            <a:r>
              <a:rPr lang="en-IN" sz="1400" dirty="0"/>
              <a:t>, bedding, hygiene, food, exercise, medical services, discipline and punishment, restraints, information to and complaints by prisoners, contact with outside world, books, religion, property, death, removal of prisoners, criteria and training of prison personnel, and inspection of </a:t>
            </a:r>
            <a:r>
              <a:rPr lang="en-IN" sz="1400" dirty="0" smtClean="0"/>
              <a:t>prisons</a:t>
            </a:r>
            <a:endParaRPr lang="en-IN" sz="1400" dirty="0"/>
          </a:p>
        </p:txBody>
      </p:sp>
    </p:spTree>
    <p:extLst>
      <p:ext uri="{BB962C8B-B14F-4D97-AF65-F5344CB8AC3E}">
        <p14:creationId xmlns:p14="http://schemas.microsoft.com/office/powerpoint/2010/main" val="3458432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26610"/>
            <a:ext cx="5785644" cy="6984609"/>
          </a:xfrm>
        </p:spPr>
      </p:pic>
      <p:sp>
        <p:nvSpPr>
          <p:cNvPr id="5" name="Rounded Rectangle 4"/>
          <p:cNvSpPr/>
          <p:nvPr/>
        </p:nvSpPr>
        <p:spPr>
          <a:xfrm>
            <a:off x="5785644" y="2841673"/>
            <a:ext cx="6406355" cy="196947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i="1" dirty="0">
                <a:solidFill>
                  <a:schemeClr val="tx1"/>
                </a:solidFill>
              </a:rPr>
              <a:t>“No prisoner shall be punished unless he or she has been informed of the offences alleged against him/her and given a proper opportunity of presenting his/her </a:t>
            </a:r>
            <a:r>
              <a:rPr lang="en-IN" i="1" dirty="0" err="1">
                <a:solidFill>
                  <a:schemeClr val="tx1"/>
                </a:solidFill>
              </a:rPr>
              <a:t>defense</a:t>
            </a:r>
            <a:r>
              <a:rPr lang="en-IN" i="1" dirty="0">
                <a:solidFill>
                  <a:schemeClr val="tx1"/>
                </a:solidFill>
              </a:rPr>
              <a:t>”</a:t>
            </a:r>
            <a:r>
              <a:rPr lang="en-IN" dirty="0">
                <a:solidFill>
                  <a:schemeClr val="tx1"/>
                </a:solidFill>
              </a:rPr>
              <a:t>.  </a:t>
            </a:r>
            <a:r>
              <a:rPr lang="en-IN" dirty="0" smtClean="0">
                <a:solidFill>
                  <a:schemeClr val="tx1"/>
                </a:solidFill>
              </a:rPr>
              <a:t>Corporal punishment, by placing in a dark cell and all cruel, inhuman or degrading punishments, shall be completely prohibited as a mode of punishment and disciplinary action in the jails.  </a:t>
            </a:r>
            <a:endParaRPr lang="en-IN" dirty="0">
              <a:solidFill>
                <a:schemeClr val="tx1"/>
              </a:solidFill>
            </a:endParaRPr>
          </a:p>
        </p:txBody>
      </p:sp>
    </p:spTree>
    <p:extLst>
      <p:ext uri="{BB962C8B-B14F-4D97-AF65-F5344CB8AC3E}">
        <p14:creationId xmlns:p14="http://schemas.microsoft.com/office/powerpoint/2010/main" val="3648228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3771"/>
          </a:xfrm>
        </p:spPr>
        <p:txBody>
          <a:bodyPr/>
          <a:lstStyle/>
          <a:p>
            <a:r>
              <a:rPr lang="en-IN" dirty="0" smtClean="0"/>
              <a:t>PRISON REFORMS IN INDIA</a:t>
            </a:r>
            <a:endParaRPr lang="en-IN" dirty="0"/>
          </a:p>
        </p:txBody>
      </p:sp>
      <p:sp>
        <p:nvSpPr>
          <p:cNvPr id="3" name="Content Placeholder 2"/>
          <p:cNvSpPr>
            <a:spLocks noGrp="1"/>
          </p:cNvSpPr>
          <p:nvPr>
            <p:ph idx="1"/>
          </p:nvPr>
        </p:nvSpPr>
        <p:spPr>
          <a:xfrm>
            <a:off x="677334" y="1654629"/>
            <a:ext cx="8596668" cy="4789714"/>
          </a:xfrm>
        </p:spPr>
        <p:txBody>
          <a:bodyPr>
            <a:normAutofit fontScale="92500" lnSpcReduction="10000"/>
          </a:bodyPr>
          <a:lstStyle/>
          <a:p>
            <a:r>
              <a:rPr lang="en-IN" dirty="0" smtClean="0"/>
              <a:t>The </a:t>
            </a:r>
            <a:r>
              <a:rPr lang="en-IN" dirty="0"/>
              <a:t>modern prison in India originated with  </a:t>
            </a:r>
            <a:r>
              <a:rPr lang="en-IN" dirty="0" smtClean="0"/>
              <a:t>Lord </a:t>
            </a:r>
            <a:r>
              <a:rPr lang="en-IN" dirty="0"/>
              <a:t>Macaulay in 1835</a:t>
            </a:r>
            <a:r>
              <a:rPr lang="en-IN" dirty="0" smtClean="0"/>
              <a:t>. </a:t>
            </a:r>
          </a:p>
          <a:p>
            <a:r>
              <a:rPr lang="en-IN" b="1" dirty="0" smtClean="0"/>
              <a:t>Prison Discipline Committee (1835): </a:t>
            </a:r>
            <a:r>
              <a:rPr lang="en-IN" dirty="0" smtClean="0"/>
              <a:t>Recommended in its 1838 report the increase in rigorousness </a:t>
            </a:r>
            <a:r>
              <a:rPr lang="en-IN" dirty="0"/>
              <a:t>of treatment while </a:t>
            </a:r>
            <a:r>
              <a:rPr lang="en-IN" dirty="0" smtClean="0"/>
              <a:t>rejecting </a:t>
            </a:r>
            <a:r>
              <a:rPr lang="en-IN" dirty="0"/>
              <a:t>all humanitarian needs and reforms for the prisoners. </a:t>
            </a:r>
            <a:endParaRPr lang="en-IN" dirty="0" smtClean="0"/>
          </a:p>
          <a:p>
            <a:r>
              <a:rPr lang="en-IN" b="1" dirty="0" smtClean="0"/>
              <a:t>Second  Commission of Inquiry into Jail Management and Discipline (1864): </a:t>
            </a:r>
            <a:r>
              <a:rPr lang="en-IN" dirty="0" smtClean="0"/>
              <a:t>Made similar recommendations as the Prison Discipline Committee </a:t>
            </a:r>
          </a:p>
          <a:p>
            <a:r>
              <a:rPr lang="en-IN" b="1" dirty="0" smtClean="0"/>
              <a:t>Prison Law &amp; Draft Bill: </a:t>
            </a:r>
            <a:r>
              <a:rPr lang="en-IN" dirty="0" smtClean="0"/>
              <a:t>First mention 1877</a:t>
            </a:r>
          </a:p>
          <a:p>
            <a:r>
              <a:rPr lang="en-IN" b="1" dirty="0" smtClean="0"/>
              <a:t>Fourth </a:t>
            </a:r>
            <a:r>
              <a:rPr lang="en-IN" b="1" dirty="0"/>
              <a:t>Jail Commission (1888):</a:t>
            </a:r>
            <a:r>
              <a:rPr lang="en-IN" dirty="0"/>
              <a:t> </a:t>
            </a:r>
            <a:r>
              <a:rPr lang="en-IN" dirty="0" smtClean="0"/>
              <a:t>Recommended a </a:t>
            </a:r>
            <a:r>
              <a:rPr lang="en-IN" dirty="0"/>
              <a:t>consolidated prison </a:t>
            </a:r>
            <a:r>
              <a:rPr lang="en-IN" dirty="0" smtClean="0"/>
              <a:t>bill. Provisions </a:t>
            </a:r>
            <a:r>
              <a:rPr lang="en-IN" dirty="0"/>
              <a:t>regarding the jail </a:t>
            </a:r>
            <a:r>
              <a:rPr lang="en-IN" dirty="0" smtClean="0"/>
              <a:t>offences </a:t>
            </a:r>
            <a:r>
              <a:rPr lang="en-IN" dirty="0"/>
              <a:t>and punishment were specially examined by a conference of experts on Jail </a:t>
            </a:r>
            <a:r>
              <a:rPr lang="en-IN" dirty="0" smtClean="0"/>
              <a:t> Management</a:t>
            </a:r>
            <a:r>
              <a:rPr lang="en-IN" dirty="0"/>
              <a:t>. </a:t>
            </a:r>
          </a:p>
          <a:p>
            <a:r>
              <a:rPr lang="en-IN" b="1" dirty="0" smtClean="0"/>
              <a:t>Prisons </a:t>
            </a:r>
            <a:r>
              <a:rPr lang="en-IN" b="1" dirty="0"/>
              <a:t>Act 1894:</a:t>
            </a:r>
            <a:r>
              <a:rPr lang="en-IN" dirty="0"/>
              <a:t> In 1894, the draft bill became law with the assent of the Governor General  of India. This Act has hardly undergone any substantial change and continues to govern prison administration in India. </a:t>
            </a:r>
            <a:endParaRPr lang="en-IN" dirty="0" smtClean="0"/>
          </a:p>
          <a:p>
            <a:r>
              <a:rPr lang="en-IN" b="1" dirty="0" err="1"/>
              <a:t>Cardew</a:t>
            </a:r>
            <a:r>
              <a:rPr lang="en-IN" b="1" dirty="0"/>
              <a:t> Committee (1894):</a:t>
            </a:r>
            <a:r>
              <a:rPr lang="en-IN" dirty="0"/>
              <a:t> The Committee asked for </a:t>
            </a:r>
            <a:r>
              <a:rPr lang="en-US" altLang="en-US" dirty="0"/>
              <a:t>a body of free and unbiased observers, whose visits would serve as a guarantee to the Government and to the public, that the rules of the Prisons Act and Prison Manuals are duly observed</a:t>
            </a:r>
            <a:endParaRPr lang="en-IN" altLang="en-US" dirty="0"/>
          </a:p>
          <a:p>
            <a:endParaRPr lang="en-IN" dirty="0"/>
          </a:p>
          <a:p>
            <a:endParaRPr lang="en-IN" dirty="0"/>
          </a:p>
          <a:p>
            <a:endParaRPr lang="en-IN" dirty="0"/>
          </a:p>
          <a:p>
            <a:endParaRPr lang="en-IN" dirty="0"/>
          </a:p>
          <a:p>
            <a:endParaRPr lang="en-IN" dirty="0"/>
          </a:p>
        </p:txBody>
      </p:sp>
    </p:spTree>
    <p:extLst>
      <p:ext uri="{BB962C8B-B14F-4D97-AF65-F5344CB8AC3E}">
        <p14:creationId xmlns:p14="http://schemas.microsoft.com/office/powerpoint/2010/main" val="1420008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76270"/>
            <a:ext cx="9518573" cy="727113"/>
          </a:xfrm>
        </p:spPr>
        <p:txBody>
          <a:bodyPr>
            <a:normAutofit/>
          </a:bodyPr>
          <a:lstStyle/>
          <a:p>
            <a:r>
              <a:rPr lang="en-IN" dirty="0"/>
              <a:t>Legacy of the </a:t>
            </a:r>
            <a:r>
              <a:rPr lang="en-IN" dirty="0" smtClean="0"/>
              <a:t>British</a:t>
            </a:r>
            <a:endParaRPr lang="en-IN"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 y="1261431"/>
            <a:ext cx="5089970" cy="5596569"/>
          </a:xfrm>
        </p:spPr>
      </p:pic>
      <p:pic>
        <p:nvPicPr>
          <p:cNvPr id="8" name="Content Placeholder 7"/>
          <p:cNvPicPr>
            <a:picLocks noGrp="1" noChangeAspect="1"/>
          </p:cNvPicPr>
          <p:nvPr>
            <p:ph sz="half" idx="2"/>
          </p:nvPr>
        </p:nvPicPr>
        <p:blipFill>
          <a:blip r:embed="rId3">
            <a:extLst>
              <a:ext uri="{BEBA8EAE-BF5A-486C-A8C5-ECC9F3942E4B}">
                <a14:imgProps xmlns:a14="http://schemas.microsoft.com/office/drawing/2010/main">
                  <a14:imgLayer r:embed="rId4">
                    <a14:imgEffect>
                      <a14:colorTemperature colorTemp="11227"/>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089969" y="1261430"/>
            <a:ext cx="4880295" cy="5596569"/>
          </a:xfrm>
        </p:spPr>
      </p:pic>
    </p:spTree>
    <p:extLst>
      <p:ext uri="{BB962C8B-B14F-4D97-AF65-F5344CB8AC3E}">
        <p14:creationId xmlns:p14="http://schemas.microsoft.com/office/powerpoint/2010/main" val="2554722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4833" y="1361679"/>
            <a:ext cx="3434367" cy="3906543"/>
          </a:xfrm>
          <a:prstGeom prst="rect">
            <a:avLst/>
          </a:prstGeom>
        </p:spPr>
      </p:pic>
      <p:sp>
        <p:nvSpPr>
          <p:cNvPr id="7" name="Rounded Rectangle 6"/>
          <p:cNvSpPr/>
          <p:nvPr/>
        </p:nvSpPr>
        <p:spPr>
          <a:xfrm>
            <a:off x="5936566" y="2857751"/>
            <a:ext cx="458506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Shackles &amp; The Tools of Torture</a:t>
            </a:r>
            <a:endParaRPr lang="en-IN" dirty="0">
              <a:solidFill>
                <a:schemeClr val="tx1"/>
              </a:solidFill>
            </a:endParaRPr>
          </a:p>
        </p:txBody>
      </p:sp>
    </p:spTree>
    <p:extLst>
      <p:ext uri="{BB962C8B-B14F-4D97-AF65-F5344CB8AC3E}">
        <p14:creationId xmlns:p14="http://schemas.microsoft.com/office/powerpoint/2010/main" val="2661939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030514"/>
            <a:ext cx="8596668" cy="5457371"/>
          </a:xfrm>
        </p:spPr>
        <p:txBody>
          <a:bodyPr>
            <a:normAutofit/>
          </a:bodyPr>
          <a:lstStyle/>
          <a:p>
            <a:endParaRPr lang="en-IN" b="1" dirty="0" smtClean="0"/>
          </a:p>
          <a:p>
            <a:r>
              <a:rPr lang="en-IN" b="1" dirty="0" smtClean="0"/>
              <a:t>Indian </a:t>
            </a:r>
            <a:r>
              <a:rPr lang="en-IN" b="1" dirty="0"/>
              <a:t>Jail Committee </a:t>
            </a:r>
            <a:r>
              <a:rPr lang="en-IN" b="1" dirty="0" smtClean="0"/>
              <a:t>(1919-20) </a:t>
            </a:r>
            <a:r>
              <a:rPr lang="en-IN" dirty="0" smtClean="0"/>
              <a:t>: For </a:t>
            </a:r>
            <a:r>
              <a:rPr lang="en-IN" dirty="0"/>
              <a:t>the first time in the history of </a:t>
            </a:r>
            <a:r>
              <a:rPr lang="en-IN" dirty="0" smtClean="0"/>
              <a:t>prisons</a:t>
            </a:r>
            <a:r>
              <a:rPr lang="en-IN" dirty="0"/>
              <a:t>, 'reformation and rehabilitation' of offenders were identified as the objectives of </a:t>
            </a:r>
            <a:r>
              <a:rPr lang="en-IN" dirty="0" smtClean="0"/>
              <a:t>the </a:t>
            </a:r>
            <a:r>
              <a:rPr lang="en-IN" dirty="0"/>
              <a:t>prison </a:t>
            </a:r>
            <a:r>
              <a:rPr lang="en-IN" dirty="0" smtClean="0"/>
              <a:t>administrator</a:t>
            </a:r>
          </a:p>
          <a:p>
            <a:r>
              <a:rPr lang="en-IN" b="1" dirty="0" smtClean="0"/>
              <a:t>Government </a:t>
            </a:r>
            <a:r>
              <a:rPr lang="en-IN" b="1" dirty="0"/>
              <a:t>of India Act </a:t>
            </a:r>
            <a:r>
              <a:rPr lang="en-IN" b="1" dirty="0" smtClean="0"/>
              <a:t>(1935)</a:t>
            </a:r>
            <a:r>
              <a:rPr lang="en-IN" dirty="0" smtClean="0"/>
              <a:t>: </a:t>
            </a:r>
            <a:r>
              <a:rPr lang="en-IN" dirty="0"/>
              <a:t>Jails </a:t>
            </a:r>
            <a:r>
              <a:rPr lang="en-IN" dirty="0" smtClean="0"/>
              <a:t>became State Subject. Disparate implementation </a:t>
            </a:r>
            <a:r>
              <a:rPr lang="en-IN" dirty="0"/>
              <a:t>of a </a:t>
            </a:r>
            <a:r>
              <a:rPr lang="en-IN" dirty="0" smtClean="0"/>
              <a:t>national level prison policy. </a:t>
            </a:r>
            <a:endParaRPr lang="en-IN" dirty="0"/>
          </a:p>
          <a:p>
            <a:r>
              <a:rPr lang="en-IN" b="1" dirty="0" smtClean="0"/>
              <a:t>Report </a:t>
            </a:r>
            <a:r>
              <a:rPr lang="en-IN" b="1" dirty="0"/>
              <a:t>o</a:t>
            </a:r>
            <a:r>
              <a:rPr lang="en-IN" b="1" dirty="0" smtClean="0"/>
              <a:t>f UN Expert (Dr  </a:t>
            </a:r>
            <a:r>
              <a:rPr lang="en-IN" b="1" dirty="0"/>
              <a:t>W.C. Reckless </a:t>
            </a:r>
            <a:r>
              <a:rPr lang="en-IN" b="1" dirty="0" smtClean="0"/>
              <a:t>) on Correctional </a:t>
            </a:r>
            <a:r>
              <a:rPr lang="en-IN" b="1" dirty="0"/>
              <a:t>work</a:t>
            </a:r>
            <a:r>
              <a:rPr lang="en-IN" b="1" dirty="0" smtClean="0"/>
              <a:t> (1951):</a:t>
            </a:r>
            <a:r>
              <a:rPr lang="en-IN" dirty="0" smtClean="0"/>
              <a:t> His </a:t>
            </a:r>
            <a:r>
              <a:rPr lang="en-IN" dirty="0"/>
              <a:t>report titled 'Jail Administration in India' made a plea for transforming jails </a:t>
            </a:r>
            <a:r>
              <a:rPr lang="en-IN" dirty="0" smtClean="0"/>
              <a:t>into </a:t>
            </a:r>
            <a:r>
              <a:rPr lang="en-IN" dirty="0"/>
              <a:t>reformation </a:t>
            </a:r>
            <a:r>
              <a:rPr lang="en-IN" dirty="0" err="1"/>
              <a:t>centers</a:t>
            </a:r>
            <a:r>
              <a:rPr lang="en-IN" dirty="0"/>
              <a:t>. He also recommended the revision of outdated jail manuals. </a:t>
            </a:r>
            <a:endParaRPr lang="en-IN" dirty="0" smtClean="0"/>
          </a:p>
          <a:p>
            <a:r>
              <a:rPr lang="en-IN" b="1" dirty="0"/>
              <a:t>All India Jail Manual Committee(1957-1960) for Model Prison Manual: </a:t>
            </a:r>
            <a:r>
              <a:rPr lang="en-IN" dirty="0"/>
              <a:t>Recommended amendments in the Prison Act 1894 and Prison Manuals through a Model to provide a legal base for correctional work. </a:t>
            </a:r>
            <a:r>
              <a:rPr lang="en-IN" dirty="0" err="1"/>
              <a:t>Eg</a:t>
            </a:r>
            <a:r>
              <a:rPr lang="en-IN" dirty="0"/>
              <a:t>., probation, after-care, juvenile and remand homes, certified and reformatory school, borstals and protective homes, suppression of immoral traffic etc. </a:t>
            </a:r>
          </a:p>
          <a:p>
            <a:endParaRPr lang="en-IN" dirty="0" smtClean="0"/>
          </a:p>
        </p:txBody>
      </p:sp>
    </p:spTree>
    <p:extLst>
      <p:ext uri="{BB962C8B-B14F-4D97-AF65-F5344CB8AC3E}">
        <p14:creationId xmlns:p14="http://schemas.microsoft.com/office/powerpoint/2010/main" val="805748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61861" y="938110"/>
            <a:ext cx="4413808" cy="5103253"/>
          </a:xfrm>
        </p:spPr>
        <p:txBody>
          <a:bodyPr>
            <a:noAutofit/>
          </a:bodyPr>
          <a:lstStyle/>
          <a:p>
            <a:endParaRPr lang="en-IN" sz="2000" b="1" dirty="0" smtClean="0"/>
          </a:p>
          <a:p>
            <a:endParaRPr lang="en-IN" sz="2000" b="1" dirty="0"/>
          </a:p>
          <a:p>
            <a:r>
              <a:rPr lang="en-IN" sz="2000" b="1" dirty="0" smtClean="0"/>
              <a:t>Working Group on Prisons (1972): </a:t>
            </a:r>
            <a:r>
              <a:rPr lang="en-IN" sz="2000" dirty="0" smtClean="0"/>
              <a:t>It brought out in its report the need  for a national policy on prisons and made an important recommendation with regard to  the classification and treatment of offenders and laid down principles. </a:t>
            </a:r>
          </a:p>
          <a:p>
            <a:pPr marL="0" indent="0">
              <a:buNone/>
            </a:pPr>
            <a:endParaRPr lang="en-IN" sz="2000" dirty="0" smtClean="0"/>
          </a:p>
        </p:txBody>
      </p:sp>
      <p:pic>
        <p:nvPicPr>
          <p:cNvPr id="10" name="Content Placeholder 9" descr="C:\Users\Seemant\AppData\Local\Microsoft\Windows\Temporary Internet Files\Content.IE5\ZPO6QII2\MP900448712[1].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087938" y="1430836"/>
            <a:ext cx="4186237" cy="409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9341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371" y="365125"/>
            <a:ext cx="10976429" cy="563789"/>
          </a:xfrm>
        </p:spPr>
        <p:txBody>
          <a:bodyPr>
            <a:normAutofit fontScale="90000"/>
          </a:bodyPr>
          <a:lstStyle/>
          <a:p>
            <a:r>
              <a:rPr lang="en-IN" b="1" dirty="0"/>
              <a:t>CRIMINAL PUNISHMENT : </a:t>
            </a:r>
            <a:r>
              <a:rPr lang="en-IN" b="1" dirty="0" smtClean="0"/>
              <a:t>17</a:t>
            </a:r>
            <a:r>
              <a:rPr lang="en-IN" b="1" baseline="30000" dirty="0" smtClean="0"/>
              <a:t>th</a:t>
            </a:r>
            <a:r>
              <a:rPr lang="en-IN" b="1" dirty="0" smtClean="0"/>
              <a:t> Century</a:t>
            </a:r>
            <a:r>
              <a:rPr lang="en-IN" b="1" dirty="0"/>
              <a:t/>
            </a:r>
            <a:br>
              <a:rPr lang="en-IN" b="1" dirty="0"/>
            </a:br>
            <a:endParaRPr lang="en-IN" dirty="0"/>
          </a:p>
        </p:txBody>
      </p:sp>
      <p:sp>
        <p:nvSpPr>
          <p:cNvPr id="3" name="Content Placeholder 2"/>
          <p:cNvSpPr>
            <a:spLocks noGrp="1"/>
          </p:cNvSpPr>
          <p:nvPr>
            <p:ph sz="half" idx="1"/>
          </p:nvPr>
        </p:nvSpPr>
        <p:spPr>
          <a:xfrm>
            <a:off x="838200" y="1160060"/>
            <a:ext cx="5181600" cy="5269769"/>
          </a:xfrm>
        </p:spPr>
        <p:txBody>
          <a:bodyPr>
            <a:normAutofit/>
          </a:bodyPr>
          <a:lstStyle/>
          <a:p>
            <a:pPr marL="342900" indent="-342900"/>
            <a:r>
              <a:rPr lang="en-IN" b="1" i="0" dirty="0" smtClean="0">
                <a:effectLst/>
                <a:latin typeface="Tahoma" panose="020B0604030504040204" pitchFamily="34" charset="0"/>
              </a:rPr>
              <a:t>Public Punishment: </a:t>
            </a:r>
            <a:r>
              <a:rPr lang="en-IN" b="0" i="0" dirty="0" smtClean="0">
                <a:effectLst/>
                <a:latin typeface="Tahoma" panose="020B0604030504040204" pitchFamily="34" charset="0"/>
              </a:rPr>
              <a:t> Sentence for many offences was public hanging, or else whipping, branding, scaffold, </a:t>
            </a:r>
            <a:r>
              <a:rPr lang="en-IN" b="0" i="0" dirty="0" err="1" smtClean="0">
                <a:effectLst/>
                <a:latin typeface="Tahoma" panose="020B0604030504040204" pitchFamily="34" charset="0"/>
              </a:rPr>
              <a:t>bilboes</a:t>
            </a:r>
            <a:r>
              <a:rPr lang="en-IN" b="0" i="0" dirty="0" smtClean="0">
                <a:effectLst/>
                <a:latin typeface="Tahoma" panose="020B0604030504040204" pitchFamily="34" charset="0"/>
              </a:rPr>
              <a:t>, etc</a:t>
            </a:r>
            <a:r>
              <a:rPr lang="en-IN" dirty="0" smtClean="0">
                <a:latin typeface="Tahoma" panose="020B0604030504040204" pitchFamily="34" charset="0"/>
              </a:rPr>
              <a:t>. </a:t>
            </a:r>
            <a:r>
              <a:rPr lang="en-IN" b="0" i="0" dirty="0" smtClean="0">
                <a:effectLst/>
                <a:latin typeface="Tahoma" panose="020B0604030504040204" pitchFamily="34" charset="0"/>
              </a:rPr>
              <a:t>designed to shame the person and deter others. </a:t>
            </a:r>
          </a:p>
          <a:p>
            <a:pPr marL="342900" indent="-342900"/>
            <a:r>
              <a:rPr lang="en-IN" b="1" i="0" dirty="0" smtClean="0">
                <a:effectLst/>
                <a:latin typeface="Tahoma" panose="020B0604030504040204" pitchFamily="34" charset="0"/>
              </a:rPr>
              <a:t>Prison System was not very evolved: </a:t>
            </a:r>
          </a:p>
          <a:p>
            <a:pPr marL="0" indent="0">
              <a:buNone/>
            </a:pPr>
            <a:r>
              <a:rPr lang="en-IN" b="1" dirty="0" smtClean="0">
                <a:latin typeface="Tahoma" panose="020B0604030504040204" pitchFamily="34" charset="0"/>
              </a:rPr>
              <a:t> - Not seen as punishment: </a:t>
            </a:r>
            <a:r>
              <a:rPr lang="en-IN" b="0" i="0" dirty="0" smtClean="0">
                <a:effectLst/>
                <a:latin typeface="Tahoma" panose="020B0604030504040204" pitchFamily="34" charset="0"/>
              </a:rPr>
              <a:t>Prison was very rarely used as a punishment in its own right. It tended to be a place where people were held before their trial or while awaiting punishment.  </a:t>
            </a:r>
          </a:p>
          <a:p>
            <a:pPr marL="0" indent="0">
              <a:buNone/>
            </a:pPr>
            <a:r>
              <a:rPr lang="en-IN" b="0" i="0" dirty="0" smtClean="0">
                <a:effectLst/>
                <a:latin typeface="Tahoma" panose="020B0604030504040204" pitchFamily="34" charset="0"/>
              </a:rPr>
              <a:t> - </a:t>
            </a:r>
            <a:r>
              <a:rPr lang="en-IN" b="1" i="0" dirty="0" smtClean="0">
                <a:effectLst/>
                <a:latin typeface="Tahoma" panose="020B0604030504040204" pitchFamily="34" charset="0"/>
              </a:rPr>
              <a:t>Houses of correction m</a:t>
            </a:r>
            <a:r>
              <a:rPr lang="en-IN" b="1" dirty="0" smtClean="0">
                <a:latin typeface="Tahoma" panose="020B0604030504040204" pitchFamily="34" charset="0"/>
              </a:rPr>
              <a:t>anaged </a:t>
            </a:r>
            <a:r>
              <a:rPr lang="en-IN" b="1" dirty="0">
                <a:latin typeface="Tahoma" panose="020B0604030504040204" pitchFamily="34" charset="0"/>
              </a:rPr>
              <a:t>by Justices of </a:t>
            </a:r>
            <a:r>
              <a:rPr lang="en-IN" b="1" dirty="0" smtClean="0">
                <a:latin typeface="Tahoma" panose="020B0604030504040204" pitchFamily="34" charset="0"/>
              </a:rPr>
              <a:t>Peace</a:t>
            </a:r>
            <a:r>
              <a:rPr lang="en-IN" b="1" i="0" dirty="0" smtClean="0">
                <a:effectLst/>
                <a:latin typeface="Tahoma" panose="020B0604030504040204" pitchFamily="34" charset="0"/>
              </a:rPr>
              <a:t>: </a:t>
            </a:r>
            <a:r>
              <a:rPr lang="en-IN" i="0" dirty="0" smtClean="0">
                <a:effectLst/>
                <a:latin typeface="Tahoma" panose="020B0604030504040204" pitchFamily="34" charset="0"/>
              </a:rPr>
              <a:t>Set up</a:t>
            </a:r>
            <a:r>
              <a:rPr lang="en-IN" b="0" i="0" dirty="0" smtClean="0">
                <a:effectLst/>
                <a:latin typeface="Tahoma" panose="020B0604030504040204" pitchFamily="34" charset="0"/>
              </a:rPr>
              <a:t> under the Poor Law to instil habits of industry through prison labour. They were later integrated into </a:t>
            </a:r>
            <a:r>
              <a:rPr lang="en-IN" dirty="0" smtClean="0">
                <a:solidFill>
                  <a:schemeClr val="tx1"/>
                </a:solidFill>
                <a:latin typeface="Tahoma" panose="020B0604030504040204" pitchFamily="34" charset="0"/>
                <a:ea typeface="Tahoma" panose="020B0604030504040204" pitchFamily="34" charset="0"/>
                <a:cs typeface="Tahoma" panose="020B0604030504040204" pitchFamily="34" charset="0"/>
              </a:rPr>
              <a:t>prison system</a:t>
            </a:r>
            <a:r>
              <a:rPr lang="en-IN" dirty="0" smtClean="0">
                <a:solidFill>
                  <a:schemeClr val="tx1"/>
                </a:solidFill>
              </a:rPr>
              <a:t>.</a:t>
            </a:r>
            <a:endParaRPr lang="en-IN" b="0" i="0" dirty="0" smtClean="0">
              <a:solidFill>
                <a:schemeClr val="tx1"/>
              </a:solidFill>
              <a:effectLst/>
              <a:latin typeface="Tahoma" panose="020B0604030504040204" pitchFamily="34" charset="0"/>
            </a:endParaRPr>
          </a:p>
          <a:p>
            <a:pPr marL="0" indent="0">
              <a:buNone/>
            </a:pPr>
            <a:r>
              <a:rPr lang="en-IN" b="1" dirty="0" smtClean="0"/>
              <a:t> </a:t>
            </a:r>
            <a:r>
              <a:rPr lang="en-IN" b="1" dirty="0" smtClean="0">
                <a:latin typeface="Tahoma" panose="020B0604030504040204" pitchFamily="34" charset="0"/>
                <a:ea typeface="Tahoma" panose="020B0604030504040204" pitchFamily="34" charset="0"/>
                <a:cs typeface="Tahoma" panose="020B0604030504040204" pitchFamily="34" charset="0"/>
              </a:rPr>
              <a:t>- Transportation</a:t>
            </a:r>
            <a:r>
              <a:rPr lang="en-IN" b="1" dirty="0">
                <a:latin typeface="Tahoma" panose="020B0604030504040204" pitchFamily="34" charset="0"/>
                <a:ea typeface="Tahoma" panose="020B0604030504040204" pitchFamily="34" charset="0"/>
                <a:cs typeface="Tahoma" panose="020B0604030504040204" pitchFamily="34" charset="0"/>
              </a:rPr>
              <a:t>:</a:t>
            </a:r>
            <a:r>
              <a:rPr lang="en-IN" dirty="0">
                <a:latin typeface="Tahoma" panose="020B0604030504040204" pitchFamily="34" charset="0"/>
                <a:ea typeface="Tahoma" panose="020B0604030504040204" pitchFamily="34" charset="0"/>
                <a:cs typeface="Tahoma" panose="020B0604030504040204" pitchFamily="34" charset="0"/>
              </a:rPr>
              <a:t> A much-used method for disposing of convicted people was to ship them to the British colonies </a:t>
            </a:r>
          </a:p>
          <a:p>
            <a:pPr marL="0" indent="0">
              <a:buNone/>
            </a:pPr>
            <a:endParaRPr lang="en-IN" b="0" i="0" dirty="0" smtClean="0">
              <a:effectLst/>
              <a:latin typeface="Tahoma" panose="020B0604030504040204" pitchFamily="34" charset="0"/>
            </a:endParaRPr>
          </a:p>
          <a:p>
            <a:pPr marL="342900" indent="-342900"/>
            <a:endParaRPr lang="en-IN" b="0" i="0" dirty="0" smtClean="0">
              <a:solidFill>
                <a:srgbClr val="666666"/>
              </a:solidFill>
              <a:effectLst/>
              <a:latin typeface="Tahoma" panose="020B0604030504040204" pitchFamily="34" charset="0"/>
            </a:endParaRPr>
          </a:p>
          <a:p>
            <a:pPr marL="342900" indent="-342900"/>
            <a:endParaRPr lang="en-IN" b="0" i="0" dirty="0" smtClean="0">
              <a:solidFill>
                <a:srgbClr val="666666"/>
              </a:solidFill>
              <a:effectLst/>
              <a:latin typeface="Tahoma" panose="020B0604030504040204" pitchFamily="34" charset="0"/>
            </a:endParaRPr>
          </a:p>
          <a:p>
            <a:endParaRPr lang="en-IN"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80635" y="1378424"/>
            <a:ext cx="4405562" cy="4694830"/>
          </a:xfrm>
        </p:spPr>
      </p:pic>
    </p:spTree>
    <p:extLst>
      <p:ext uri="{BB962C8B-B14F-4D97-AF65-F5344CB8AC3E}">
        <p14:creationId xmlns:p14="http://schemas.microsoft.com/office/powerpoint/2010/main" val="3417941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4"/>
          </p:nvPr>
        </p:nvSpPr>
        <p:spPr>
          <a:xfrm>
            <a:off x="5088384" y="1547447"/>
            <a:ext cx="4185617" cy="5009260"/>
          </a:xfrm>
        </p:spPr>
        <p:txBody>
          <a:bodyPr>
            <a:normAutofit/>
          </a:bodyPr>
          <a:lstStyle/>
          <a:p>
            <a:r>
              <a:rPr lang="en-IN" b="1" dirty="0"/>
              <a:t>The </a:t>
            </a:r>
            <a:r>
              <a:rPr lang="en-IN" b="1" dirty="0" err="1"/>
              <a:t>Mulla</a:t>
            </a:r>
            <a:r>
              <a:rPr lang="en-IN" b="1" dirty="0"/>
              <a:t> Committee on Jail Reform (</a:t>
            </a:r>
            <a:r>
              <a:rPr lang="en-IN" b="1" dirty="0" smtClean="0"/>
              <a:t>1980-1983):</a:t>
            </a:r>
            <a:r>
              <a:rPr lang="en-IN" dirty="0" smtClean="0"/>
              <a:t>  Made a comprehensive review of the </a:t>
            </a:r>
            <a:r>
              <a:rPr lang="en-IN" dirty="0"/>
              <a:t>laws, rules and regulations keeping in view the overall objective of protecting society and rehabilitating offenders. </a:t>
            </a:r>
            <a:endParaRPr lang="en-IN" dirty="0" smtClean="0"/>
          </a:p>
          <a:p>
            <a:r>
              <a:rPr lang="en-IN" dirty="0" smtClean="0"/>
              <a:t>It </a:t>
            </a:r>
            <a:r>
              <a:rPr lang="en-IN" dirty="0"/>
              <a:t>emphasized non-custodial measures for prisoners, </a:t>
            </a:r>
            <a:r>
              <a:rPr lang="en-IN" dirty="0" smtClean="0"/>
              <a:t>and periodic </a:t>
            </a:r>
            <a:r>
              <a:rPr lang="en-IN" dirty="0"/>
              <a:t>review of </a:t>
            </a:r>
            <a:r>
              <a:rPr lang="en-IN" dirty="0" err="1"/>
              <a:t>undertrial</a:t>
            </a:r>
            <a:r>
              <a:rPr lang="en-IN" dirty="0"/>
              <a:t> cases. </a:t>
            </a:r>
          </a:p>
          <a:p>
            <a:endParaRPr lang="en-IN" dirty="0"/>
          </a:p>
        </p:txBody>
      </p:sp>
      <p:pic>
        <p:nvPicPr>
          <p:cNvPr id="5" name="Content Placeholder 9" descr="C:\Users\Seemant\AppData\Local\Microsoft\Windows\Temporary Internet Files\Content.IE5\ZPO6QII2\MP900448712[1].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74550" y="1430836"/>
            <a:ext cx="4186237" cy="409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5851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35001"/>
            <a:ext cx="8596668" cy="5406362"/>
          </a:xfrm>
        </p:spPr>
        <p:txBody>
          <a:bodyPr>
            <a:normAutofit/>
          </a:bodyPr>
          <a:lstStyle/>
          <a:p>
            <a:r>
              <a:rPr lang="en-IN" b="1" dirty="0"/>
              <a:t>The Krishna </a:t>
            </a:r>
            <a:r>
              <a:rPr lang="en-IN" b="1" dirty="0" err="1"/>
              <a:t>Iyer</a:t>
            </a:r>
            <a:r>
              <a:rPr lang="en-IN" b="1" dirty="0"/>
              <a:t> </a:t>
            </a:r>
            <a:r>
              <a:rPr lang="en-IN" b="1" dirty="0" smtClean="0"/>
              <a:t>Committee (1</a:t>
            </a:r>
            <a:r>
              <a:rPr lang="en-IN" dirty="0" smtClean="0"/>
              <a:t>987): Undertook </a:t>
            </a:r>
            <a:r>
              <a:rPr lang="en-IN" dirty="0"/>
              <a:t>a study on the situation of women prisoners in India. It has recommended </a:t>
            </a:r>
            <a:r>
              <a:rPr lang="en-IN" dirty="0" smtClean="0"/>
              <a:t>induction </a:t>
            </a:r>
            <a:r>
              <a:rPr lang="en-IN" dirty="0"/>
              <a:t>of more women in the police force in view of their special role in tackling </a:t>
            </a:r>
            <a:r>
              <a:rPr lang="en-IN" dirty="0" smtClean="0"/>
              <a:t>women </a:t>
            </a:r>
            <a:r>
              <a:rPr lang="en-IN" dirty="0"/>
              <a:t>and child </a:t>
            </a:r>
            <a:r>
              <a:rPr lang="en-IN" dirty="0" smtClean="0"/>
              <a:t>offenders.</a:t>
            </a:r>
          </a:p>
          <a:p>
            <a:r>
              <a:rPr lang="en-IN" b="1" dirty="0" smtClean="0"/>
              <a:t>BPR&amp;D Committee (1996):</a:t>
            </a:r>
            <a:r>
              <a:rPr lang="en-IN" dirty="0" smtClean="0"/>
              <a:t> Basing on </a:t>
            </a:r>
            <a:r>
              <a:rPr lang="en-IN" i="1" dirty="0" smtClean="0"/>
              <a:t>Ramamurthy </a:t>
            </a:r>
            <a:r>
              <a:rPr lang="en-IN" i="1" dirty="0"/>
              <a:t>vs State of Karnataka</a:t>
            </a:r>
            <a:r>
              <a:rPr lang="en-IN" dirty="0"/>
              <a:t> </a:t>
            </a:r>
            <a:r>
              <a:rPr lang="en-IN" dirty="0" smtClean="0"/>
              <a:t>judgment to make prison administration uniform, the </a:t>
            </a:r>
            <a:r>
              <a:rPr lang="en-IN" dirty="0"/>
              <a:t>jail manual </a:t>
            </a:r>
            <a:r>
              <a:rPr lang="en-IN" dirty="0" smtClean="0"/>
              <a:t>was re-drafted </a:t>
            </a:r>
            <a:r>
              <a:rPr lang="en-IN" dirty="0"/>
              <a:t>by the committee </a:t>
            </a:r>
            <a:r>
              <a:rPr lang="en-IN" dirty="0" smtClean="0"/>
              <a:t>and accepted </a:t>
            </a:r>
            <a:r>
              <a:rPr lang="en-IN" dirty="0"/>
              <a:t>by the Central government and </a:t>
            </a:r>
            <a:r>
              <a:rPr lang="en-IN" dirty="0" smtClean="0"/>
              <a:t>circulated </a:t>
            </a:r>
            <a:r>
              <a:rPr lang="en-IN" dirty="0"/>
              <a:t>to State governments in late December 2003. </a:t>
            </a:r>
            <a:r>
              <a:rPr lang="en-IN" dirty="0" smtClean="0"/>
              <a:t>But States are lagging behind on this.</a:t>
            </a:r>
          </a:p>
          <a:p>
            <a:r>
              <a:rPr lang="en-IN" b="1" dirty="0"/>
              <a:t>Draft Model Prisons Management Bill (The Prison Administration and Treatment of Prisoners Bill- 1998): </a:t>
            </a:r>
            <a:r>
              <a:rPr lang="en-IN" dirty="0"/>
              <a:t>This was circulated in 1999 to replace the Prison Act 1894 by the Government of India to the respective states but this bill is yet to be finalized.  </a:t>
            </a:r>
          </a:p>
          <a:p>
            <a:r>
              <a:rPr lang="en-IN" b="1" dirty="0"/>
              <a:t>Committee for the Formulation of a Model Prison Manual (2000)</a:t>
            </a:r>
            <a:r>
              <a:rPr lang="en-IN" dirty="0"/>
              <a:t>: The Ministry of  Home Affairs, Government of India, appointed a Committee for a pragmatic prison manual in order to improve the Indian prison management and administration. </a:t>
            </a:r>
          </a:p>
          <a:p>
            <a:endParaRPr lang="en-IN" dirty="0" smtClean="0"/>
          </a:p>
          <a:p>
            <a:endParaRPr lang="en-IN" dirty="0"/>
          </a:p>
        </p:txBody>
      </p:sp>
    </p:spTree>
    <p:extLst>
      <p:ext uri="{BB962C8B-B14F-4D97-AF65-F5344CB8AC3E}">
        <p14:creationId xmlns:p14="http://schemas.microsoft.com/office/powerpoint/2010/main" val="4293484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10646229" cy="5943600"/>
          </a:xfrm>
          <a:prstGeom prst="rect">
            <a:avLst/>
          </a:prstGeom>
        </p:spPr>
      </p:pic>
      <p:sp>
        <p:nvSpPr>
          <p:cNvPr id="6" name="Rectangle 5"/>
          <p:cNvSpPr/>
          <p:nvPr/>
        </p:nvSpPr>
        <p:spPr>
          <a:xfrm>
            <a:off x="-1" y="1"/>
            <a:ext cx="1064622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smtClean="0">
                <a:solidFill>
                  <a:schemeClr val="tx1"/>
                </a:solidFill>
              </a:rPr>
              <a:t>PRISON SHIPS</a:t>
            </a:r>
            <a:endParaRPr lang="en-IN" sz="2800" dirty="0">
              <a:solidFill>
                <a:schemeClr val="tx1"/>
              </a:solidFill>
            </a:endParaRPr>
          </a:p>
        </p:txBody>
      </p:sp>
    </p:spTree>
    <p:extLst>
      <p:ext uri="{BB962C8B-B14F-4D97-AF65-F5344CB8AC3E}">
        <p14:creationId xmlns:p14="http://schemas.microsoft.com/office/powerpoint/2010/main" val="1317634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7334" y="1175656"/>
            <a:ext cx="4184035" cy="5210629"/>
          </a:xfrm>
        </p:spPr>
        <p:txBody>
          <a:bodyPr>
            <a:normAutofit/>
          </a:bodyPr>
          <a:lstStyle/>
          <a:p>
            <a:pPr marL="285750" indent="-285750"/>
            <a:endParaRPr lang="en-IN" b="1" i="0" dirty="0" smtClean="0">
              <a:effectLst/>
              <a:latin typeface="Tahoma" panose="020B0604030504040204" pitchFamily="34" charset="0"/>
            </a:endParaRPr>
          </a:p>
          <a:p>
            <a:pPr marL="285750" indent="-285750"/>
            <a:r>
              <a:rPr lang="en-IN" b="1" i="0" dirty="0" smtClean="0">
                <a:effectLst/>
                <a:latin typeface="Tahoma" panose="020B0604030504040204" pitchFamily="34" charset="0"/>
              </a:rPr>
              <a:t>Who was in the prisons:</a:t>
            </a:r>
            <a:r>
              <a:rPr lang="en-IN" b="0" i="0" dirty="0" smtClean="0">
                <a:effectLst/>
                <a:latin typeface="Tahoma" panose="020B0604030504040204" pitchFamily="34" charset="0"/>
              </a:rPr>
              <a:t> Petty offenders, vagrants and the disorderly local poor. </a:t>
            </a:r>
          </a:p>
          <a:p>
            <a:pPr marL="285750" indent="-285750"/>
            <a:r>
              <a:rPr lang="en-IN" b="1" i="0" dirty="0" smtClean="0">
                <a:effectLst/>
                <a:latin typeface="Tahoma" panose="020B0604030504040204" pitchFamily="34" charset="0"/>
              </a:rPr>
              <a:t>No segregation: </a:t>
            </a:r>
            <a:r>
              <a:rPr lang="en-IN" b="0" i="0" dirty="0" smtClean="0">
                <a:effectLst/>
                <a:latin typeface="Tahoma" panose="020B0604030504040204" pitchFamily="34" charset="0"/>
              </a:rPr>
              <a:t>Men and women, boys and girls, debtors and murderers were all held together</a:t>
            </a:r>
          </a:p>
          <a:p>
            <a:pPr marL="285750" indent="-285750"/>
            <a:r>
              <a:rPr lang="en-IN" b="1" dirty="0" smtClean="0">
                <a:latin typeface="Tahoma" panose="020B0604030504040204" pitchFamily="34" charset="0"/>
              </a:rPr>
              <a:t>No concept of care:</a:t>
            </a:r>
            <a:r>
              <a:rPr lang="en-IN" dirty="0" smtClean="0">
                <a:latin typeface="Tahoma" panose="020B0604030504040204" pitchFamily="34" charset="0"/>
              </a:rPr>
              <a:t> B</a:t>
            </a:r>
            <a:r>
              <a:rPr lang="en-IN" b="0" i="0" dirty="0" smtClean="0">
                <a:effectLst/>
                <a:latin typeface="Tahoma" panose="020B0604030504040204" pitchFamily="34" charset="0"/>
              </a:rPr>
              <a:t>adly maintained  and often controlled by negligent prison warders. Many people died of diseases like gaol fever, which was a form of typhus.</a:t>
            </a:r>
          </a:p>
          <a:p>
            <a:endParaRPr lang="en-IN"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27609" y="1282888"/>
            <a:ext cx="5031041" cy="4872252"/>
          </a:xfrm>
        </p:spPr>
      </p:pic>
    </p:spTree>
    <p:extLst>
      <p:ext uri="{BB962C8B-B14F-4D97-AF65-F5344CB8AC3E}">
        <p14:creationId xmlns:p14="http://schemas.microsoft.com/office/powerpoint/2010/main" val="1407548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743" y="365126"/>
            <a:ext cx="11814628" cy="808582"/>
          </a:xfrm>
        </p:spPr>
        <p:txBody>
          <a:bodyPr>
            <a:normAutofit/>
          </a:bodyPr>
          <a:lstStyle/>
          <a:p>
            <a:r>
              <a:rPr lang="en-IN" b="1" dirty="0"/>
              <a:t>Seeds of Reform: </a:t>
            </a:r>
            <a:r>
              <a:rPr lang="en-IN" b="1" dirty="0" smtClean="0"/>
              <a:t>18</a:t>
            </a:r>
            <a:r>
              <a:rPr lang="en-IN" b="1" baseline="30000" dirty="0" smtClean="0"/>
              <a:t>th</a:t>
            </a:r>
            <a:r>
              <a:rPr lang="en-IN" b="1" dirty="0" smtClean="0"/>
              <a:t> century</a:t>
            </a:r>
            <a:endParaRPr lang="en-IN" dirty="0"/>
          </a:p>
        </p:txBody>
      </p:sp>
      <p:sp>
        <p:nvSpPr>
          <p:cNvPr id="3" name="Content Placeholder 2"/>
          <p:cNvSpPr>
            <a:spLocks noGrp="1"/>
          </p:cNvSpPr>
          <p:nvPr>
            <p:ph sz="half" idx="1"/>
          </p:nvPr>
        </p:nvSpPr>
        <p:spPr>
          <a:xfrm>
            <a:off x="1" y="1630851"/>
            <a:ext cx="5277394" cy="4353748"/>
          </a:xfrm>
        </p:spPr>
        <p:txBody>
          <a:bodyPr>
            <a:normAutofit/>
          </a:bodyPr>
          <a:lstStyle/>
          <a:p>
            <a:endParaRPr lang="en-IN" b="1" dirty="0" smtClean="0"/>
          </a:p>
          <a:p>
            <a:r>
              <a:rPr lang="en-IN" b="1" dirty="0" smtClean="0"/>
              <a:t>Transportation curtailed (late 18</a:t>
            </a:r>
            <a:r>
              <a:rPr lang="en-IN" b="1" baseline="30000" dirty="0" smtClean="0"/>
              <a:t>th</a:t>
            </a:r>
            <a:r>
              <a:rPr lang="en-IN" b="1" dirty="0" smtClean="0"/>
              <a:t> century): </a:t>
            </a:r>
            <a:r>
              <a:rPr lang="en-IN" dirty="0" smtClean="0"/>
              <a:t>Other sanctions had to be found. </a:t>
            </a:r>
          </a:p>
          <a:p>
            <a:r>
              <a:rPr lang="en-IN" b="1" dirty="0" smtClean="0"/>
              <a:t>Prison Hulks (1776-1857):</a:t>
            </a:r>
            <a:r>
              <a:rPr lang="en-IN" dirty="0" smtClean="0"/>
              <a:t> For those who could do hard labour. Prison hulks were ships which were anchored in the Thames, and at Portsmouth and Plymouth. Those sent to them were employed in hard labour during the day and then loaded, in chains, onto the ship at night. </a:t>
            </a:r>
          </a:p>
          <a:p>
            <a:r>
              <a:rPr lang="en-IN" b="1" dirty="0" smtClean="0"/>
              <a:t>Prisons:</a:t>
            </a:r>
            <a:r>
              <a:rPr lang="en-IN" dirty="0" smtClean="0"/>
              <a:t> The house of correction for those unfit for hard labour. </a:t>
            </a:r>
          </a:p>
          <a:p>
            <a:pPr marL="0" indent="0">
              <a:buNone/>
            </a:pPr>
            <a:endParaRPr lang="en-IN" b="1" dirty="0" smtClean="0"/>
          </a:p>
          <a:p>
            <a:endParaRPr lang="en-IN" dirty="0" smtClean="0"/>
          </a:p>
          <a:p>
            <a:endParaRPr lang="en-IN" dirty="0" smtClean="0"/>
          </a:p>
          <a:p>
            <a:endParaRPr lang="en-IN" dirty="0" smtClean="0"/>
          </a:p>
          <a:p>
            <a:endParaRPr lang="en-IN" dirty="0" smtClean="0"/>
          </a:p>
          <a:p>
            <a:endParaRPr lang="en-IN" dirty="0"/>
          </a:p>
        </p:txBody>
      </p:sp>
      <p:pic>
        <p:nvPicPr>
          <p:cNvPr id="7" name="Content Placeholder 6"/>
          <p:cNvPicPr>
            <a:picLocks noGrp="1" noChangeAspect="1"/>
          </p:cNvPicPr>
          <p:nvPr>
            <p:ph sz="half" idx="2"/>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277395" y="1630851"/>
            <a:ext cx="4663439" cy="5227149"/>
          </a:xfrm>
        </p:spPr>
      </p:pic>
    </p:spTree>
    <p:extLst>
      <p:ext uri="{BB962C8B-B14F-4D97-AF65-F5344CB8AC3E}">
        <p14:creationId xmlns:p14="http://schemas.microsoft.com/office/powerpoint/2010/main" val="4066406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61258" y="-182880"/>
            <a:ext cx="4332174" cy="7040880"/>
          </a:xfrm>
        </p:spPr>
      </p:pic>
      <p:sp>
        <p:nvSpPr>
          <p:cNvPr id="4" name="Content Placeholder 3"/>
          <p:cNvSpPr>
            <a:spLocks noGrp="1"/>
          </p:cNvSpPr>
          <p:nvPr>
            <p:ph sz="half" idx="2"/>
          </p:nvPr>
        </p:nvSpPr>
        <p:spPr>
          <a:xfrm>
            <a:off x="5089969" y="1227910"/>
            <a:ext cx="4315287" cy="4271554"/>
          </a:xfrm>
        </p:spPr>
        <p:txBody>
          <a:bodyPr/>
          <a:lstStyle/>
          <a:p>
            <a:endParaRPr lang="en-IN" b="1" dirty="0" smtClean="0"/>
          </a:p>
          <a:p>
            <a:endParaRPr lang="en-IN" dirty="0"/>
          </a:p>
        </p:txBody>
      </p:sp>
      <p:sp>
        <p:nvSpPr>
          <p:cNvPr id="6" name="Rectangle 5"/>
          <p:cNvSpPr/>
          <p:nvPr/>
        </p:nvSpPr>
        <p:spPr>
          <a:xfrm>
            <a:off x="5089968" y="2551837"/>
            <a:ext cx="4589609" cy="2308324"/>
          </a:xfrm>
          <a:prstGeom prst="rect">
            <a:avLst/>
          </a:prstGeom>
        </p:spPr>
        <p:txBody>
          <a:bodyPr wrap="square">
            <a:spAutoFit/>
          </a:bodyPr>
          <a:lstStyle/>
          <a:p>
            <a:r>
              <a:rPr lang="en-IN" b="1" dirty="0"/>
              <a:t>Prison Reform: </a:t>
            </a:r>
            <a:r>
              <a:rPr lang="en-IN" dirty="0"/>
              <a:t>The appalling conditions on the </a:t>
            </a:r>
            <a:r>
              <a:rPr lang="en-IN" dirty="0" smtClean="0"/>
              <a:t>prison hulks, </a:t>
            </a:r>
            <a:r>
              <a:rPr lang="en-IN" dirty="0"/>
              <a:t>especially the lack of control and poor physical conditions, eventually led to the end of this practice.  </a:t>
            </a:r>
          </a:p>
          <a:p>
            <a:r>
              <a:rPr lang="en-IN" dirty="0"/>
              <a:t>The conditions on hulks did much to persuade public opinion that incarceration, with hard labour, was a viable penalty for crime. </a:t>
            </a:r>
          </a:p>
        </p:txBody>
      </p:sp>
    </p:spTree>
    <p:extLst>
      <p:ext uri="{BB962C8B-B14F-4D97-AF65-F5344CB8AC3E}">
        <p14:creationId xmlns:p14="http://schemas.microsoft.com/office/powerpoint/2010/main" val="3716638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1829"/>
          </a:xfrm>
        </p:spPr>
        <p:txBody>
          <a:bodyPr/>
          <a:lstStyle/>
          <a:p>
            <a:r>
              <a:rPr lang="en-IN" dirty="0"/>
              <a:t>Late 18</a:t>
            </a:r>
            <a:r>
              <a:rPr lang="en-IN" baseline="30000" dirty="0"/>
              <a:t>th</a:t>
            </a:r>
            <a:r>
              <a:rPr lang="en-IN" dirty="0"/>
              <a:t> century</a:t>
            </a:r>
          </a:p>
        </p:txBody>
      </p:sp>
      <p:sp>
        <p:nvSpPr>
          <p:cNvPr id="3" name="Content Placeholder 2"/>
          <p:cNvSpPr>
            <a:spLocks noGrp="1"/>
          </p:cNvSpPr>
          <p:nvPr>
            <p:ph sz="half" idx="1"/>
          </p:nvPr>
        </p:nvSpPr>
        <p:spPr>
          <a:xfrm>
            <a:off x="677334" y="1451429"/>
            <a:ext cx="4184035" cy="5145314"/>
          </a:xfrm>
        </p:spPr>
        <p:txBody>
          <a:bodyPr>
            <a:normAutofit/>
          </a:bodyPr>
          <a:lstStyle/>
          <a:p>
            <a:pPr marL="0" indent="0">
              <a:buNone/>
            </a:pPr>
            <a:endParaRPr lang="en-IN" dirty="0"/>
          </a:p>
          <a:p>
            <a:r>
              <a:rPr lang="en-IN" b="1" dirty="0" smtClean="0"/>
              <a:t>18</a:t>
            </a:r>
            <a:r>
              <a:rPr lang="en-IN" b="1" baseline="30000" dirty="0" smtClean="0"/>
              <a:t>th</a:t>
            </a:r>
            <a:r>
              <a:rPr lang="en-IN" b="1" dirty="0" smtClean="0"/>
              <a:t> century Rise of Debtors Prisons: </a:t>
            </a:r>
            <a:r>
              <a:rPr lang="en-IN" dirty="0" smtClean="0"/>
              <a:t>Debtors were put in irons and vault rooms by jailers even before judges could give their sentence; jailers could frighten away lawyers who came to defend their clients</a:t>
            </a:r>
          </a:p>
          <a:p>
            <a:endParaRPr lang="en-IN" dirty="0"/>
          </a:p>
          <a:p>
            <a:r>
              <a:rPr lang="en-IN" b="1" dirty="0"/>
              <a:t>Mid 18</a:t>
            </a:r>
            <a:r>
              <a:rPr lang="en-IN" b="1" baseline="30000" dirty="0"/>
              <a:t>th</a:t>
            </a:r>
            <a:r>
              <a:rPr lang="en-IN" b="1" dirty="0"/>
              <a:t> century: </a:t>
            </a:r>
            <a:r>
              <a:rPr lang="en-IN" dirty="0"/>
              <a:t>Imprisonment, with hard labour, was beginning to be seen as a suitable sanction for petty </a:t>
            </a:r>
            <a:r>
              <a:rPr lang="en-IN" dirty="0" smtClean="0"/>
              <a:t>offenders </a:t>
            </a:r>
            <a:endParaRPr lang="en-IN" dirty="0"/>
          </a:p>
          <a:p>
            <a:endParaRPr lang="en-IN" dirty="0" smtClean="0"/>
          </a:p>
          <a:p>
            <a:endParaRPr lang="en-IN"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31559" y="1451429"/>
            <a:ext cx="4967784" cy="4389813"/>
          </a:xfrm>
        </p:spPr>
      </p:pic>
    </p:spTree>
    <p:extLst>
      <p:ext uri="{BB962C8B-B14F-4D97-AF65-F5344CB8AC3E}">
        <p14:creationId xmlns:p14="http://schemas.microsoft.com/office/powerpoint/2010/main" val="313858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32230"/>
            <a:ext cx="8596668" cy="580570"/>
          </a:xfrm>
        </p:spPr>
        <p:txBody>
          <a:bodyPr>
            <a:normAutofit fontScale="90000"/>
          </a:bodyPr>
          <a:lstStyle/>
          <a:p>
            <a:r>
              <a:rPr lang="en-IN" dirty="0" smtClean="0"/>
              <a:t>Late 18</a:t>
            </a:r>
            <a:r>
              <a:rPr lang="en-IN" baseline="30000" dirty="0" smtClean="0"/>
              <a:t>th</a:t>
            </a:r>
            <a:r>
              <a:rPr lang="en-IN" dirty="0" smtClean="0"/>
              <a:t> century: Regimes of Prison Reforms</a:t>
            </a:r>
            <a:endParaRPr lang="en-IN" dirty="0"/>
          </a:p>
        </p:txBody>
      </p:sp>
      <p:sp>
        <p:nvSpPr>
          <p:cNvPr id="3" name="Content Placeholder 2"/>
          <p:cNvSpPr>
            <a:spLocks noGrp="1"/>
          </p:cNvSpPr>
          <p:nvPr>
            <p:ph sz="half" idx="1"/>
          </p:nvPr>
        </p:nvSpPr>
        <p:spPr>
          <a:xfrm>
            <a:off x="677334" y="972457"/>
            <a:ext cx="5113866" cy="5783185"/>
          </a:xfrm>
        </p:spPr>
        <p:txBody>
          <a:bodyPr>
            <a:normAutofit fontScale="85000" lnSpcReduction="10000"/>
          </a:bodyPr>
          <a:lstStyle/>
          <a:p>
            <a:r>
              <a:rPr lang="en-IN" b="1" dirty="0" smtClean="0">
                <a:latin typeface="Tahoma" panose="020B0604030504040204" pitchFamily="34" charset="0"/>
                <a:ea typeface="Tahoma" panose="020B0604030504040204" pitchFamily="34" charset="0"/>
                <a:cs typeface="Tahoma" panose="020B0604030504040204" pitchFamily="34" charset="0"/>
              </a:rPr>
              <a:t>Howard League’s Call for Wide Ranging Reforms (</a:t>
            </a:r>
            <a:r>
              <a:rPr lang="en-IN" dirty="0" smtClean="0">
                <a:latin typeface="Tahoma" panose="020B0604030504040204" pitchFamily="34" charset="0"/>
                <a:ea typeface="Tahoma" panose="020B0604030504040204" pitchFamily="34" charset="0"/>
                <a:cs typeface="Tahoma" panose="020B0604030504040204" pitchFamily="34" charset="0"/>
              </a:rPr>
              <a:t>1777): (John Howard-namesake </a:t>
            </a:r>
            <a:r>
              <a:rPr lang="en-IN" dirty="0">
                <a:latin typeface="Tahoma" panose="020B0604030504040204" pitchFamily="34" charset="0"/>
                <a:ea typeface="Tahoma" panose="020B0604030504040204" pitchFamily="34" charset="0"/>
                <a:cs typeface="Tahoma" panose="020B0604030504040204" pitchFamily="34" charset="0"/>
              </a:rPr>
              <a:t>of the Howard League) condemned the prison system as disorganised, barbaric and filthy. </a:t>
            </a:r>
            <a:r>
              <a:rPr lang="en-IN" dirty="0" smtClean="0">
                <a:latin typeface="Tahoma" panose="020B0604030504040204" pitchFamily="34" charset="0"/>
                <a:ea typeface="Tahoma" panose="020B0604030504040204" pitchFamily="34" charset="0"/>
                <a:cs typeface="Tahoma" panose="020B0604030504040204" pitchFamily="34" charset="0"/>
              </a:rPr>
              <a:t>   </a:t>
            </a:r>
          </a:p>
          <a:p>
            <a:pPr marL="0" indent="0">
              <a:buNone/>
            </a:pPr>
            <a:r>
              <a:rPr lang="en-IN" dirty="0">
                <a:latin typeface="Tahoma" panose="020B0604030504040204" pitchFamily="34" charset="0"/>
                <a:ea typeface="Tahoma" panose="020B0604030504040204" pitchFamily="34" charset="0"/>
                <a:cs typeface="Tahoma" panose="020B0604030504040204" pitchFamily="34" charset="0"/>
              </a:rPr>
              <a:t> </a:t>
            </a:r>
            <a:r>
              <a:rPr lang="en-IN" dirty="0" smtClean="0">
                <a:latin typeface="Tahoma" panose="020B0604030504040204" pitchFamily="34" charset="0"/>
                <a:ea typeface="Tahoma" panose="020B0604030504040204" pitchFamily="34" charset="0"/>
                <a:cs typeface="Tahoma" panose="020B0604030504040204" pitchFamily="34" charset="0"/>
              </a:rPr>
              <a:t>-  the </a:t>
            </a:r>
            <a:r>
              <a:rPr lang="en-IN" dirty="0">
                <a:latin typeface="Tahoma" panose="020B0604030504040204" pitchFamily="34" charset="0"/>
                <a:ea typeface="Tahoma" panose="020B0604030504040204" pitchFamily="34" charset="0"/>
                <a:cs typeface="Tahoma" panose="020B0604030504040204" pitchFamily="34" charset="0"/>
              </a:rPr>
              <a:t>installation of paid </a:t>
            </a:r>
            <a:r>
              <a:rPr lang="en-IN" dirty="0" smtClean="0">
                <a:latin typeface="Tahoma" panose="020B0604030504040204" pitchFamily="34" charset="0"/>
                <a:ea typeface="Tahoma" panose="020B0604030504040204" pitchFamily="34" charset="0"/>
                <a:cs typeface="Tahoma" panose="020B0604030504040204" pitchFamily="34" charset="0"/>
              </a:rPr>
              <a:t>staff </a:t>
            </a:r>
          </a:p>
          <a:p>
            <a:pPr marL="0" indent="0">
              <a:buNone/>
            </a:pPr>
            <a:r>
              <a:rPr lang="en-IN" dirty="0">
                <a:latin typeface="Tahoma" panose="020B0604030504040204" pitchFamily="34" charset="0"/>
                <a:ea typeface="Tahoma" panose="020B0604030504040204" pitchFamily="34" charset="0"/>
                <a:cs typeface="Tahoma" panose="020B0604030504040204" pitchFamily="34" charset="0"/>
              </a:rPr>
              <a:t> </a:t>
            </a:r>
            <a:r>
              <a:rPr lang="en-IN" dirty="0" smtClean="0">
                <a:latin typeface="Tahoma" panose="020B0604030504040204" pitchFamily="34" charset="0"/>
                <a:ea typeface="Tahoma" panose="020B0604030504040204" pitchFamily="34" charset="0"/>
                <a:cs typeface="Tahoma" panose="020B0604030504040204" pitchFamily="34" charset="0"/>
              </a:rPr>
              <a:t>-  </a:t>
            </a:r>
            <a:r>
              <a:rPr lang="en-IN" dirty="0">
                <a:latin typeface="Tahoma" panose="020B0604030504040204" pitchFamily="34" charset="0"/>
                <a:ea typeface="Tahoma" panose="020B0604030504040204" pitchFamily="34" charset="0"/>
                <a:cs typeface="Tahoma" panose="020B0604030504040204" pitchFamily="34" charset="0"/>
              </a:rPr>
              <a:t>outside </a:t>
            </a:r>
            <a:r>
              <a:rPr lang="en-IN" dirty="0" smtClean="0">
                <a:latin typeface="Tahoma" panose="020B0604030504040204" pitchFamily="34" charset="0"/>
                <a:ea typeface="Tahoma" panose="020B0604030504040204" pitchFamily="34" charset="0"/>
                <a:cs typeface="Tahoma" panose="020B0604030504040204" pitchFamily="34" charset="0"/>
              </a:rPr>
              <a:t>inspection </a:t>
            </a:r>
          </a:p>
          <a:p>
            <a:pPr marL="0" indent="0">
              <a:buNone/>
            </a:pPr>
            <a:r>
              <a:rPr lang="en-IN" dirty="0">
                <a:latin typeface="Tahoma" panose="020B0604030504040204" pitchFamily="34" charset="0"/>
                <a:ea typeface="Tahoma" panose="020B0604030504040204" pitchFamily="34" charset="0"/>
                <a:cs typeface="Tahoma" panose="020B0604030504040204" pitchFamily="34" charset="0"/>
              </a:rPr>
              <a:t> </a:t>
            </a:r>
            <a:r>
              <a:rPr lang="en-IN" dirty="0" smtClean="0">
                <a:latin typeface="Tahoma" panose="020B0604030504040204" pitchFamily="34" charset="0"/>
                <a:ea typeface="Tahoma" panose="020B0604030504040204" pitchFamily="34" charset="0"/>
                <a:cs typeface="Tahoma" panose="020B0604030504040204" pitchFamily="34" charset="0"/>
              </a:rPr>
              <a:t>-  </a:t>
            </a:r>
            <a:r>
              <a:rPr lang="en-IN" dirty="0">
                <a:latin typeface="Tahoma" panose="020B0604030504040204" pitchFamily="34" charset="0"/>
                <a:ea typeface="Tahoma" panose="020B0604030504040204" pitchFamily="34" charset="0"/>
                <a:cs typeface="Tahoma" panose="020B0604030504040204" pitchFamily="34" charset="0"/>
              </a:rPr>
              <a:t>a proper diet and other necessities for </a:t>
            </a:r>
            <a:r>
              <a:rPr lang="en-IN" dirty="0" smtClean="0">
                <a:latin typeface="Tahoma" panose="020B0604030504040204" pitchFamily="34" charset="0"/>
                <a:ea typeface="Tahoma" panose="020B0604030504040204" pitchFamily="34" charset="0"/>
                <a:cs typeface="Tahoma" panose="020B0604030504040204" pitchFamily="34" charset="0"/>
              </a:rPr>
              <a:t>prisoners </a:t>
            </a:r>
            <a:endParaRPr lang="en-IN" dirty="0">
              <a:latin typeface="Tahoma" panose="020B0604030504040204" pitchFamily="34" charset="0"/>
              <a:ea typeface="Tahoma" panose="020B0604030504040204" pitchFamily="34" charset="0"/>
              <a:cs typeface="Tahoma" panose="020B0604030504040204" pitchFamily="34" charset="0"/>
            </a:endParaRPr>
          </a:p>
          <a:p>
            <a:r>
              <a:rPr lang="en-IN" b="1" dirty="0" smtClean="0">
                <a:latin typeface="Tahoma" panose="020B0604030504040204" pitchFamily="34" charset="0"/>
                <a:ea typeface="Tahoma" panose="020B0604030504040204" pitchFamily="34" charset="0"/>
                <a:cs typeface="Tahoma" panose="020B0604030504040204" pitchFamily="34" charset="0"/>
              </a:rPr>
              <a:t>Jeremy Bentham’s Prison Design (1791): </a:t>
            </a:r>
            <a:r>
              <a:rPr lang="en-IN" dirty="0" smtClean="0">
                <a:latin typeface="Tahoma" panose="020B0604030504040204" pitchFamily="34" charset="0"/>
                <a:ea typeface="Tahoma" panose="020B0604030504040204" pitchFamily="34" charset="0"/>
                <a:cs typeface="Tahoma" panose="020B0604030504040204" pitchFamily="34" charset="0"/>
              </a:rPr>
              <a:t>Bentham designed the '</a:t>
            </a:r>
            <a:r>
              <a:rPr lang="en-IN" dirty="0" err="1" smtClean="0">
                <a:latin typeface="Tahoma" panose="020B0604030504040204" pitchFamily="34" charset="0"/>
                <a:ea typeface="Tahoma" panose="020B0604030504040204" pitchFamily="34" charset="0"/>
                <a:cs typeface="Tahoma" panose="020B0604030504040204" pitchFamily="34" charset="0"/>
              </a:rPr>
              <a:t>panopticon</a:t>
            </a:r>
            <a:r>
              <a:rPr lang="en-IN" dirty="0" smtClean="0">
                <a:latin typeface="Tahoma" panose="020B0604030504040204" pitchFamily="34" charset="0"/>
                <a:ea typeface="Tahoma" panose="020B0604030504040204" pitchFamily="34" charset="0"/>
                <a:cs typeface="Tahoma" panose="020B0604030504040204" pitchFamily="34" charset="0"/>
              </a:rPr>
              <a:t>'. It  became the model for prison building for the next half century. Each </a:t>
            </a:r>
            <a:r>
              <a:rPr lang="en-IN" dirty="0">
                <a:latin typeface="Tahoma" panose="020B0604030504040204" pitchFamily="34" charset="0"/>
                <a:ea typeface="Tahoma" panose="020B0604030504040204" pitchFamily="34" charset="0"/>
                <a:cs typeface="Tahoma" panose="020B0604030504040204" pitchFamily="34" charset="0"/>
              </a:rPr>
              <a:t>individual is seen but cannot communicate with the warders or other prisoners. The prisoner can always see the tower but never knows from where he is being observed.</a:t>
            </a:r>
          </a:p>
          <a:p>
            <a:pPr marL="0" indent="0">
              <a:buNone/>
            </a:pPr>
            <a:r>
              <a:rPr lang="en-IN" b="1" dirty="0" smtClean="0">
                <a:latin typeface="Tahoma" panose="020B0604030504040204" pitchFamily="34" charset="0"/>
                <a:ea typeface="Tahoma" panose="020B0604030504040204" pitchFamily="34" charset="0"/>
                <a:cs typeface="Tahoma" panose="020B0604030504040204" pitchFamily="34" charset="0"/>
              </a:rPr>
              <a:t> - </a:t>
            </a:r>
            <a:r>
              <a:rPr lang="en-IN" dirty="0" smtClean="0">
                <a:latin typeface="Tahoma" panose="020B0604030504040204" pitchFamily="34" charset="0"/>
                <a:ea typeface="Tahoma" panose="020B0604030504040204" pitchFamily="34" charset="0"/>
                <a:cs typeface="Tahoma" panose="020B0604030504040204" pitchFamily="34" charset="0"/>
              </a:rPr>
              <a:t>Surveillance/Hard Labour/Health-Sanitation/Segregation</a:t>
            </a:r>
          </a:p>
          <a:p>
            <a:r>
              <a:rPr lang="en-IN" b="1" dirty="0" smtClean="0">
                <a:latin typeface="Tahoma" panose="020B0604030504040204" pitchFamily="34" charset="0"/>
                <a:ea typeface="Tahoma" panose="020B0604030504040204" pitchFamily="34" charset="0"/>
                <a:cs typeface="Tahoma" panose="020B0604030504040204" pitchFamily="34" charset="0"/>
              </a:rPr>
              <a:t>Penitentiary </a:t>
            </a:r>
            <a:r>
              <a:rPr lang="en-IN" b="1" dirty="0">
                <a:latin typeface="Tahoma" panose="020B0604030504040204" pitchFamily="34" charset="0"/>
                <a:ea typeface="Tahoma" panose="020B0604030504040204" pitchFamily="34" charset="0"/>
                <a:cs typeface="Tahoma" panose="020B0604030504040204" pitchFamily="34" charset="0"/>
              </a:rPr>
              <a:t>Act (1799):  </a:t>
            </a:r>
            <a:r>
              <a:rPr lang="en-IN" dirty="0">
                <a:latin typeface="Tahoma" panose="020B0604030504040204" pitchFamily="34" charset="0"/>
                <a:ea typeface="Tahoma" panose="020B0604030504040204" pitchFamily="34" charset="0"/>
                <a:cs typeface="Tahoma" panose="020B0604030504040204" pitchFamily="34" charset="0"/>
              </a:rPr>
              <a:t>This was a British Act of Parliament which introduced state prisons for the first time. </a:t>
            </a:r>
            <a:r>
              <a:rPr lang="en-IN" dirty="0" smtClean="0">
                <a:latin typeface="Tahoma" panose="020B0604030504040204" pitchFamily="34" charset="0"/>
                <a:ea typeface="Tahoma" panose="020B0604030504040204" pitchFamily="34" charset="0"/>
                <a:cs typeface="Tahoma" panose="020B0604030504040204" pitchFamily="34" charset="0"/>
              </a:rPr>
              <a:t>Drafted </a:t>
            </a:r>
            <a:r>
              <a:rPr lang="en-IN" dirty="0">
                <a:latin typeface="Tahoma" panose="020B0604030504040204" pitchFamily="34" charset="0"/>
                <a:ea typeface="Tahoma" panose="020B0604030504040204" pitchFamily="34" charset="0"/>
                <a:cs typeface="Tahoma" panose="020B0604030504040204" pitchFamily="34" charset="0"/>
              </a:rPr>
              <a:t>by the prison reformer John Howard and the jurist William </a:t>
            </a:r>
            <a:r>
              <a:rPr lang="en-IN" dirty="0" smtClean="0">
                <a:latin typeface="Tahoma" panose="020B0604030504040204" pitchFamily="34" charset="0"/>
                <a:ea typeface="Tahoma" panose="020B0604030504040204" pitchFamily="34" charset="0"/>
                <a:cs typeface="Tahoma" panose="020B0604030504040204" pitchFamily="34" charset="0"/>
              </a:rPr>
              <a:t>Blackstone, it </a:t>
            </a:r>
            <a:r>
              <a:rPr lang="en-IN" dirty="0">
                <a:latin typeface="Tahoma" panose="020B0604030504040204" pitchFamily="34" charset="0"/>
                <a:ea typeface="Tahoma" panose="020B0604030504040204" pitchFamily="34" charset="0"/>
                <a:cs typeface="Tahoma" panose="020B0604030504040204" pitchFamily="34" charset="0"/>
              </a:rPr>
              <a:t>recommended imprisonment as an alternative sentence to death or transportation. The Act specified that jails should be built for one inmate per cell and operate on a silent system with continuous labour. </a:t>
            </a:r>
          </a:p>
          <a:p>
            <a:pPr marL="0" indent="0">
              <a:buNone/>
            </a:pPr>
            <a:endParaRPr lang="en-IN" dirty="0" smtClean="0"/>
          </a:p>
          <a:p>
            <a:pPr marL="0" indent="0">
              <a:buNone/>
            </a:pPr>
            <a:endParaRPr lang="en-IN" dirty="0" smtClean="0"/>
          </a:p>
          <a:p>
            <a:pPr marL="0" indent="0">
              <a:buNone/>
            </a:pPr>
            <a:endParaRPr lang="en-IN" dirty="0" smtClean="0"/>
          </a:p>
          <a:p>
            <a:endParaRPr lang="en-IN" dirty="0" smtClean="0"/>
          </a:p>
          <a:p>
            <a:endParaRPr lang="en-IN" dirty="0" smtClean="0"/>
          </a:p>
          <a:p>
            <a:endParaRPr lang="en-IN"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02326" y="1280160"/>
            <a:ext cx="4714016" cy="4881489"/>
          </a:xfrm>
        </p:spPr>
      </p:pic>
    </p:spTree>
    <p:extLst>
      <p:ext uri="{BB962C8B-B14F-4D97-AF65-F5344CB8AC3E}">
        <p14:creationId xmlns:p14="http://schemas.microsoft.com/office/powerpoint/2010/main" val="1748234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421" y="245661"/>
            <a:ext cx="11013743" cy="627796"/>
          </a:xfrm>
        </p:spPr>
        <p:txBody>
          <a:bodyPr>
            <a:normAutofit fontScale="90000"/>
          </a:bodyPr>
          <a:lstStyle/>
          <a:p>
            <a:r>
              <a:rPr lang="en-IN" dirty="0"/>
              <a:t>19</a:t>
            </a:r>
            <a:r>
              <a:rPr lang="en-IN" baseline="30000" dirty="0"/>
              <a:t>th</a:t>
            </a:r>
            <a:r>
              <a:rPr lang="en-IN" dirty="0"/>
              <a:t> Century: Watershed Reforms in State Punishment </a:t>
            </a:r>
            <a:br>
              <a:rPr lang="en-IN" dirty="0"/>
            </a:br>
            <a:endParaRPr lang="en-IN" dirty="0"/>
          </a:p>
        </p:txBody>
      </p:sp>
      <p:sp>
        <p:nvSpPr>
          <p:cNvPr id="3" name="Content Placeholder 2"/>
          <p:cNvSpPr>
            <a:spLocks noGrp="1"/>
          </p:cNvSpPr>
          <p:nvPr>
            <p:ph sz="half" idx="2"/>
          </p:nvPr>
        </p:nvSpPr>
        <p:spPr>
          <a:xfrm>
            <a:off x="675745" y="1037231"/>
            <a:ext cx="4185623" cy="5650172"/>
          </a:xfrm>
        </p:spPr>
        <p:txBody>
          <a:bodyPr>
            <a:normAutofit fontScale="92500"/>
          </a:bodyPr>
          <a:lstStyle/>
          <a:p>
            <a:r>
              <a:rPr lang="en-IN" b="1" dirty="0"/>
              <a:t>Early </a:t>
            </a:r>
            <a:r>
              <a:rPr lang="en-IN" b="1" dirty="0" smtClean="0"/>
              <a:t>19</a:t>
            </a:r>
            <a:r>
              <a:rPr lang="en-IN" b="1" baseline="30000" dirty="0" smtClean="0"/>
              <a:t>th</a:t>
            </a:r>
            <a:r>
              <a:rPr lang="en-IN" b="1" dirty="0" smtClean="0"/>
              <a:t> century</a:t>
            </a:r>
            <a:r>
              <a:rPr lang="en-IN" dirty="0" smtClean="0"/>
              <a:t>: </a:t>
            </a:r>
            <a:r>
              <a:rPr lang="en-IN" dirty="0"/>
              <a:t>Prisons came to be seen as a place of reform for </a:t>
            </a:r>
            <a:r>
              <a:rPr lang="en-IN" dirty="0" smtClean="0"/>
              <a:t>sinners. Public shaming was losing its popularity. Imprisonment replaced capital punishment except for offences of murder. Quakers and Evangelicals were becoming influential in prison reform and push for better prison conditions</a:t>
            </a:r>
          </a:p>
          <a:p>
            <a:r>
              <a:rPr lang="en-IN" b="1" dirty="0" smtClean="0"/>
              <a:t>Elizabeth </a:t>
            </a:r>
            <a:r>
              <a:rPr lang="en-IN" b="1" dirty="0"/>
              <a:t>Fry:</a:t>
            </a:r>
            <a:r>
              <a:rPr lang="en-IN" dirty="0"/>
              <a:t> </a:t>
            </a:r>
            <a:r>
              <a:rPr lang="en-IN" dirty="0" smtClean="0"/>
              <a:t>English prison and social reformer in the early 19</a:t>
            </a:r>
            <a:r>
              <a:rPr lang="en-IN" baseline="30000" dirty="0" smtClean="0"/>
              <a:t>th</a:t>
            </a:r>
            <a:r>
              <a:rPr lang="en-IN" dirty="0" smtClean="0"/>
              <a:t> century who was </a:t>
            </a:r>
            <a:r>
              <a:rPr lang="en-IN" dirty="0"/>
              <a:t>a major driving force behind new legislation to make the treatment of prisoners more humane, and she was supported in her efforts by the reigning monarch</a:t>
            </a:r>
            <a:r>
              <a:rPr lang="en-IN" dirty="0" smtClean="0"/>
              <a:t>. </a:t>
            </a:r>
            <a:endParaRPr lang="en-IN" dirty="0"/>
          </a:p>
          <a:p>
            <a:r>
              <a:rPr lang="en-IN" b="1" dirty="0"/>
              <a:t>Dorothea Dix:</a:t>
            </a:r>
            <a:r>
              <a:rPr lang="en-IN" dirty="0"/>
              <a:t> </a:t>
            </a:r>
            <a:r>
              <a:rPr lang="en-IN" dirty="0" smtClean="0"/>
              <a:t>Investigated prisons in the 1840s and </a:t>
            </a:r>
            <a:r>
              <a:rPr lang="en-IN" dirty="0"/>
              <a:t>reported to government on ill-treatment of poor and </a:t>
            </a:r>
            <a:r>
              <a:rPr lang="en-IN" dirty="0" smtClean="0"/>
              <a:t>prisoners </a:t>
            </a:r>
            <a:endParaRPr lang="en-IN" dirty="0"/>
          </a:p>
          <a:p>
            <a:endParaRPr lang="en-IN" b="1" dirty="0"/>
          </a:p>
          <a:p>
            <a:endParaRPr lang="en-IN" dirty="0"/>
          </a:p>
        </p:txBody>
      </p:sp>
      <p:pic>
        <p:nvPicPr>
          <p:cNvPr id="8" name="Content Placeholder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348072" y="1173163"/>
            <a:ext cx="4587497" cy="4868862"/>
          </a:xfrm>
        </p:spPr>
      </p:pic>
    </p:spTree>
    <p:extLst>
      <p:ext uri="{BB962C8B-B14F-4D97-AF65-F5344CB8AC3E}">
        <p14:creationId xmlns:p14="http://schemas.microsoft.com/office/powerpoint/2010/main" val="2189755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2853</TotalTime>
  <Words>1796</Words>
  <Application>Microsoft Office PowerPoint</Application>
  <PresentationFormat>Widescreen</PresentationFormat>
  <Paragraphs>107</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Tahoma</vt:lpstr>
      <vt:lpstr>Trebuchet MS</vt:lpstr>
      <vt:lpstr>Wingdings 3</vt:lpstr>
      <vt:lpstr>Facet</vt:lpstr>
      <vt:lpstr>HISTORY OF PRISONS &amp; PRISON REFORM</vt:lpstr>
      <vt:lpstr>CRIMINAL PUNISHMENT : 17th Century </vt:lpstr>
      <vt:lpstr>PowerPoint Presentation</vt:lpstr>
      <vt:lpstr>PowerPoint Presentation</vt:lpstr>
      <vt:lpstr>Seeds of Reform: 18th century</vt:lpstr>
      <vt:lpstr>PowerPoint Presentation</vt:lpstr>
      <vt:lpstr>Late 18th century</vt:lpstr>
      <vt:lpstr>Late 18th century: Regimes of Prison Reforms</vt:lpstr>
      <vt:lpstr>19th Century: Watershed Reforms in State Punishment  </vt:lpstr>
      <vt:lpstr>PowerPoint Presentation</vt:lpstr>
      <vt:lpstr>20th Century: Towards Reformation </vt:lpstr>
      <vt:lpstr>First Open Prison: New Hall Camp </vt:lpstr>
      <vt:lpstr>21st Century </vt:lpstr>
      <vt:lpstr>PowerPoint Presentation</vt:lpstr>
      <vt:lpstr>PRISON REFORMS IN INDIA</vt:lpstr>
      <vt:lpstr>Legacy of the British</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Sana</dc:creator>
  <cp:lastModifiedBy>Kakoli Roy</cp:lastModifiedBy>
  <cp:revision>162</cp:revision>
  <dcterms:created xsi:type="dcterms:W3CDTF">2014-06-10T00:43:53Z</dcterms:created>
  <dcterms:modified xsi:type="dcterms:W3CDTF">2016-02-24T09:06:01Z</dcterms:modified>
</cp:coreProperties>
</file>